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41"/>
  </p:notesMasterIdLst>
  <p:sldIdLst>
    <p:sldId id="311" r:id="rId5"/>
    <p:sldId id="354" r:id="rId6"/>
    <p:sldId id="280" r:id="rId7"/>
    <p:sldId id="356" r:id="rId8"/>
    <p:sldId id="359" r:id="rId9"/>
    <p:sldId id="357" r:id="rId10"/>
    <p:sldId id="364" r:id="rId11"/>
    <p:sldId id="365" r:id="rId12"/>
    <p:sldId id="362" r:id="rId13"/>
    <p:sldId id="360" r:id="rId14"/>
    <p:sldId id="363" r:id="rId15"/>
    <p:sldId id="369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382" r:id="rId28"/>
    <p:sldId id="383" r:id="rId29"/>
    <p:sldId id="384" r:id="rId30"/>
    <p:sldId id="385" r:id="rId31"/>
    <p:sldId id="388" r:id="rId32"/>
    <p:sldId id="387" r:id="rId33"/>
    <p:sldId id="389" r:id="rId34"/>
    <p:sldId id="390" r:id="rId35"/>
    <p:sldId id="391" r:id="rId36"/>
    <p:sldId id="392" r:id="rId37"/>
    <p:sldId id="393" r:id="rId38"/>
    <p:sldId id="361" r:id="rId39"/>
    <p:sldId id="368" r:id="rId40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sh Milburn" userId="def47062-9d4e-4e32-a17c-c4df394e9748" providerId="ADAL" clId="{33B17AA6-58C3-43BE-B2B3-605223F841B2}"/>
    <pc:docChg chg="modSld">
      <pc:chgData name="Trish Milburn" userId="def47062-9d4e-4e32-a17c-c4df394e9748" providerId="ADAL" clId="{33B17AA6-58C3-43BE-B2B3-605223F841B2}" dt="2023-08-22T14:41:11.833" v="20" actId="20577"/>
      <pc:docMkLst>
        <pc:docMk/>
      </pc:docMkLst>
      <pc:sldChg chg="modSp mod">
        <pc:chgData name="Trish Milburn" userId="def47062-9d4e-4e32-a17c-c4df394e9748" providerId="ADAL" clId="{33B17AA6-58C3-43BE-B2B3-605223F841B2}" dt="2023-08-21T16:30:43.343" v="10" actId="120"/>
        <pc:sldMkLst>
          <pc:docMk/>
          <pc:sldMk cId="4162916119" sldId="356"/>
        </pc:sldMkLst>
        <pc:spChg chg="mod">
          <ac:chgData name="Trish Milburn" userId="def47062-9d4e-4e32-a17c-c4df394e9748" providerId="ADAL" clId="{33B17AA6-58C3-43BE-B2B3-605223F841B2}" dt="2023-08-21T16:30:43.343" v="10" actId="120"/>
          <ac:spMkLst>
            <pc:docMk/>
            <pc:sldMk cId="4162916119" sldId="356"/>
            <ac:spMk id="4" creationId="{8527F413-4FB6-4D50-8443-8EB28444CB19}"/>
          </ac:spMkLst>
        </pc:spChg>
      </pc:sldChg>
      <pc:sldChg chg="modSp mod">
        <pc:chgData name="Trish Milburn" userId="def47062-9d4e-4e32-a17c-c4df394e9748" providerId="ADAL" clId="{33B17AA6-58C3-43BE-B2B3-605223F841B2}" dt="2023-08-21T16:28:34.009" v="8" actId="120"/>
        <pc:sldMkLst>
          <pc:docMk/>
          <pc:sldMk cId="2121258544" sldId="381"/>
        </pc:sldMkLst>
        <pc:spChg chg="mod">
          <ac:chgData name="Trish Milburn" userId="def47062-9d4e-4e32-a17c-c4df394e9748" providerId="ADAL" clId="{33B17AA6-58C3-43BE-B2B3-605223F841B2}" dt="2023-08-21T16:28:34.009" v="8" actId="120"/>
          <ac:spMkLst>
            <pc:docMk/>
            <pc:sldMk cId="2121258544" sldId="381"/>
            <ac:spMk id="11" creationId="{AE0DF641-4424-4CCB-8D3E-9DB28B1A217A}"/>
          </ac:spMkLst>
        </pc:spChg>
      </pc:sldChg>
      <pc:sldChg chg="modSp mod">
        <pc:chgData name="Trish Milburn" userId="def47062-9d4e-4e32-a17c-c4df394e9748" providerId="ADAL" clId="{33B17AA6-58C3-43BE-B2B3-605223F841B2}" dt="2023-08-22T14:41:11.833" v="20" actId="20577"/>
        <pc:sldMkLst>
          <pc:docMk/>
          <pc:sldMk cId="1924468586" sldId="385"/>
        </pc:sldMkLst>
        <pc:spChg chg="mod">
          <ac:chgData name="Trish Milburn" userId="def47062-9d4e-4e32-a17c-c4df394e9748" providerId="ADAL" clId="{33B17AA6-58C3-43BE-B2B3-605223F841B2}" dt="2023-08-22T14:41:11.833" v="20" actId="20577"/>
          <ac:spMkLst>
            <pc:docMk/>
            <pc:sldMk cId="1924468586" sldId="385"/>
            <ac:spMk id="8" creationId="{8A6F2314-2AB3-443B-B592-58FD25C23B3B}"/>
          </ac:spMkLst>
        </pc:spChg>
      </pc:sldChg>
      <pc:sldChg chg="modSp mod">
        <pc:chgData name="Trish Milburn" userId="def47062-9d4e-4e32-a17c-c4df394e9748" providerId="ADAL" clId="{33B17AA6-58C3-43BE-B2B3-605223F841B2}" dt="2023-08-22T14:41:00.644" v="18" actId="20577"/>
        <pc:sldMkLst>
          <pc:docMk/>
          <pc:sldMk cId="1301175321" sldId="387"/>
        </pc:sldMkLst>
        <pc:spChg chg="mod">
          <ac:chgData name="Trish Milburn" userId="def47062-9d4e-4e32-a17c-c4df394e9748" providerId="ADAL" clId="{33B17AA6-58C3-43BE-B2B3-605223F841B2}" dt="2023-08-22T14:41:00.644" v="18" actId="20577"/>
          <ac:spMkLst>
            <pc:docMk/>
            <pc:sldMk cId="1301175321" sldId="387"/>
            <ac:spMk id="8" creationId="{8A6F2314-2AB3-443B-B592-58FD25C23B3B}"/>
          </ac:spMkLst>
        </pc:spChg>
      </pc:sldChg>
      <pc:sldChg chg="modSp mod">
        <pc:chgData name="Trish Milburn" userId="def47062-9d4e-4e32-a17c-c4df394e9748" providerId="ADAL" clId="{33B17AA6-58C3-43BE-B2B3-605223F841B2}" dt="2023-08-21T16:22:37.173" v="0" actId="120"/>
        <pc:sldMkLst>
          <pc:docMk/>
          <pc:sldMk cId="4265257586" sldId="390"/>
        </pc:sldMkLst>
        <pc:spChg chg="mod">
          <ac:chgData name="Trish Milburn" userId="def47062-9d4e-4e32-a17c-c4df394e9748" providerId="ADAL" clId="{33B17AA6-58C3-43BE-B2B3-605223F841B2}" dt="2023-08-21T16:22:37.173" v="0" actId="120"/>
          <ac:spMkLst>
            <pc:docMk/>
            <pc:sldMk cId="4265257586" sldId="390"/>
            <ac:spMk id="8" creationId="{8A6F2314-2AB3-443B-B592-58FD25C23B3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1" cy="481727"/>
          </a:xfrm>
          <a:prstGeom prst="rect">
            <a:avLst/>
          </a:prstGeom>
        </p:spPr>
        <p:txBody>
          <a:bodyPr vert="horz" lIns="95202" tIns="47601" rIns="95202" bIns="4760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1" cy="481727"/>
          </a:xfrm>
          <a:prstGeom prst="rect">
            <a:avLst/>
          </a:prstGeom>
        </p:spPr>
        <p:txBody>
          <a:bodyPr vert="horz" lIns="95202" tIns="47601" rIns="95202" bIns="47601" rtlCol="0"/>
          <a:lstStyle>
            <a:lvl1pPr algn="r">
              <a:defRPr sz="1200"/>
            </a:lvl1pPr>
          </a:lstStyle>
          <a:p>
            <a:fld id="{65ADB940-36CA-4557-BF5C-A5554534542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1200150"/>
            <a:ext cx="5756275" cy="3238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02" tIns="47601" rIns="95202" bIns="476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</p:spPr>
        <p:txBody>
          <a:bodyPr vert="horz" lIns="95202" tIns="47601" rIns="95202" bIns="4760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1" cy="481726"/>
          </a:xfrm>
          <a:prstGeom prst="rect">
            <a:avLst/>
          </a:prstGeom>
        </p:spPr>
        <p:txBody>
          <a:bodyPr vert="horz" lIns="95202" tIns="47601" rIns="95202" bIns="4760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1" cy="481726"/>
          </a:xfrm>
          <a:prstGeom prst="rect">
            <a:avLst/>
          </a:prstGeom>
        </p:spPr>
        <p:txBody>
          <a:bodyPr vert="horz" lIns="95202" tIns="47601" rIns="95202" bIns="47601" rtlCol="0" anchor="b"/>
          <a:lstStyle>
            <a:lvl1pPr algn="r">
              <a:defRPr sz="1200"/>
            </a:lvl1pPr>
          </a:lstStyle>
          <a:p>
            <a:fld id="{D7324C51-1E8F-46F4-899C-C96F32AEF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39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0">
        <p159:morph option="byObject"/>
      </p:transition>
    </mc:Choice>
    <mc:Fallback xmlns="">
      <p:transition spd="slow" advTm="3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0">
        <p159:morph option="byObject"/>
      </p:transition>
    </mc:Choice>
    <mc:Fallback xmlns="">
      <p:transition spd="slow" advTm="3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0">
        <p159:morph option="byObject"/>
      </p:transition>
    </mc:Choice>
    <mc:Fallback xmlns="">
      <p:transition spd="slow" advTm="3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0">
        <p159:morph option="byObject"/>
      </p:transition>
    </mc:Choice>
    <mc:Fallback xmlns="">
      <p:transition spd="slow" advTm="3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0">
        <p159:morph option="byObject"/>
      </p:transition>
    </mc:Choice>
    <mc:Fallback xmlns="">
      <p:transition spd="slow" advTm="3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0">
        <p159:morph option="byObject"/>
      </p:transition>
    </mc:Choice>
    <mc:Fallback xmlns="">
      <p:transition spd="slow" advTm="3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0">
        <p159:morph option="byObject"/>
      </p:transition>
    </mc:Choice>
    <mc:Fallback xmlns="">
      <p:transition spd="slow" advTm="3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0">
        <p159:morph option="byObject"/>
      </p:transition>
    </mc:Choice>
    <mc:Fallback xmlns="">
      <p:transition spd="slow" advTm="30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0">
        <p159:morph option="byObject"/>
      </p:transition>
    </mc:Choice>
    <mc:Fallback xmlns="">
      <p:transition spd="slow" advTm="3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0">
        <p159:morph option="byObject"/>
      </p:transition>
    </mc:Choice>
    <mc:Fallback xmlns="">
      <p:transition spd="slow" advTm="3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0">
        <p159:morph option="byObject"/>
      </p:transition>
    </mc:Choice>
    <mc:Fallback xmlns="">
      <p:transition spd="slow" advTm="3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0">
        <p159:morph option="byObject"/>
      </p:transition>
    </mc:Choice>
    <mc:Fallback xmlns="">
      <p:transition spd="slow" advTm="3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0">
        <p159:morph option="byObject"/>
      </p:transition>
    </mc:Choice>
    <mc:Fallback xmlns="">
      <p:transition spd="slow" advTm="3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0">
        <p159:morph option="byObject"/>
      </p:transition>
    </mc:Choice>
    <mc:Fallback xmlns="">
      <p:transition spd="slow" advTm="3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0">
        <p159:morph option="byObject"/>
      </p:transition>
    </mc:Choice>
    <mc:Fallback xmlns="">
      <p:transition spd="slow" advTm="3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0">
        <p159:morph option="byObject"/>
      </p:transition>
    </mc:Choice>
    <mc:Fallback xmlns="">
      <p:transition spd="slow" advTm="3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0">
        <p159:morph option="byObject"/>
      </p:transition>
    </mc:Choice>
    <mc:Fallback xmlns="">
      <p:transition spd="slow" advTm="3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email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0">
        <p159:morph option="byObject"/>
      </p:transition>
    </mc:Choice>
    <mc:Fallback xmlns="">
      <p:transition spd="slow" advTm="30000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stinformation@nsps.us.com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C64CB08F-C3BD-4E43-AD15-33EFC40C0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4" y="733425"/>
            <a:ext cx="10693662" cy="5391150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A87302A0-0ECF-43A3-BE19-6AD50BFA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10575170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drawing of a person&#10;&#10;Description automatically generated">
            <a:extLst>
              <a:ext uri="{FF2B5EF4-FFF2-40B4-BE49-F238E27FC236}">
                <a16:creationId xmlns:a16="http://schemas.microsoft.com/office/drawing/2014/main" id="{D8CDFC64-673F-4912-8F6A-0233EE420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328" y="1119797"/>
            <a:ext cx="7697343" cy="461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2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C64CB08F-C3BD-4E43-AD15-33EFC40C0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4" y="733425"/>
            <a:ext cx="10693662" cy="5391150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A87302A0-0ECF-43A3-BE19-6AD50BFA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10575170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634FC-E738-4D15-838E-6F0DD7B057BD}"/>
              </a:ext>
            </a:extLst>
          </p:cNvPr>
          <p:cNvSpPr txBox="1"/>
          <p:nvPr/>
        </p:nvSpPr>
        <p:spPr>
          <a:xfrm>
            <a:off x="9633855" y="4990954"/>
            <a:ext cx="1872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Technician Certification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9C0CF-9F17-44D5-BB0E-1EF83E06E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019857"/>
            <a:ext cx="1764039" cy="954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E4218B-0B28-40C9-9C79-22DA5C260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199" y="1977119"/>
            <a:ext cx="5181600" cy="41004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82C466-DEA3-473C-AFAA-AC599795AD47}"/>
              </a:ext>
            </a:extLst>
          </p:cNvPr>
          <p:cNvSpPr txBox="1"/>
          <p:nvPr/>
        </p:nvSpPr>
        <p:spPr>
          <a:xfrm>
            <a:off x="3630715" y="1044050"/>
            <a:ext cx="49305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4000" b="1" i="0" cap="all">
                <a:solidFill>
                  <a:srgbClr val="00AEEF"/>
                </a:solidFill>
                <a:effectLst/>
                <a:latin typeface="Open Sans" panose="020B0606030504020204" pitchFamily="34" charset="0"/>
              </a:rPr>
              <a:t>CST TRACK CHART</a:t>
            </a:r>
          </a:p>
        </p:txBody>
      </p:sp>
    </p:spTree>
    <p:extLst>
      <p:ext uri="{BB962C8B-B14F-4D97-AF65-F5344CB8AC3E}">
        <p14:creationId xmlns:p14="http://schemas.microsoft.com/office/powerpoint/2010/main" val="140577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C64CB08F-C3BD-4E43-AD15-33EFC40C0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4" y="733425"/>
            <a:ext cx="10693662" cy="5391150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A87302A0-0ECF-43A3-BE19-6AD50BFA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10575170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634FC-E738-4D15-838E-6F0DD7B057BD}"/>
              </a:ext>
            </a:extLst>
          </p:cNvPr>
          <p:cNvSpPr txBox="1"/>
          <p:nvPr/>
        </p:nvSpPr>
        <p:spPr>
          <a:xfrm>
            <a:off x="9633855" y="4990954"/>
            <a:ext cx="1872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Technician Certification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9C0CF-9F17-44D5-BB0E-1EF83E06E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019857"/>
            <a:ext cx="1764039" cy="9541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82C466-DEA3-473C-AFAA-AC599795AD47}"/>
              </a:ext>
            </a:extLst>
          </p:cNvPr>
          <p:cNvSpPr txBox="1"/>
          <p:nvPr/>
        </p:nvSpPr>
        <p:spPr>
          <a:xfrm>
            <a:off x="3630716" y="1219200"/>
            <a:ext cx="49305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4000" b="1" i="0" cap="all">
                <a:solidFill>
                  <a:srgbClr val="00AEEF"/>
                </a:solidFill>
                <a:effectLst/>
                <a:latin typeface="Open Sans" panose="020B0606030504020204" pitchFamily="34" charset="0"/>
              </a:rPr>
              <a:t>CST </a:t>
            </a:r>
            <a:r>
              <a:rPr lang="en-US" sz="4000" b="1" cap="all">
                <a:solidFill>
                  <a:srgbClr val="00AEEF"/>
                </a:solidFill>
                <a:latin typeface="Open Sans" panose="020B0606030504020204" pitchFamily="34" charset="0"/>
              </a:rPr>
              <a:t>STUDY GUIDES</a:t>
            </a:r>
            <a:endParaRPr lang="en-US" sz="4000" b="1" i="0" cap="all">
              <a:solidFill>
                <a:srgbClr val="00AEEF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BF68A4-DABE-471C-AE03-48FEB90D2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899" y="2250817"/>
            <a:ext cx="6934201" cy="267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C64CB08F-C3BD-4E43-AD15-33EFC40C0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4" y="733425"/>
            <a:ext cx="10693662" cy="5391150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A87302A0-0ECF-43A3-BE19-6AD50BFA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10575170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634FC-E738-4D15-838E-6F0DD7B057BD}"/>
              </a:ext>
            </a:extLst>
          </p:cNvPr>
          <p:cNvSpPr txBox="1"/>
          <p:nvPr/>
        </p:nvSpPr>
        <p:spPr>
          <a:xfrm>
            <a:off x="9633855" y="4990954"/>
            <a:ext cx="1872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Technician Certification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9C0CF-9F17-44D5-BB0E-1EF83E06E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019857"/>
            <a:ext cx="1764039" cy="9541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0DF641-4424-4CCB-8D3E-9DB28B1A217A}"/>
              </a:ext>
            </a:extLst>
          </p:cNvPr>
          <p:cNvSpPr txBox="1"/>
          <p:nvPr/>
        </p:nvSpPr>
        <p:spPr>
          <a:xfrm>
            <a:off x="2743200" y="2057401"/>
            <a:ext cx="67056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bg1"/>
                </a:solidFill>
              </a:rPr>
              <a:t>Approximately 950 CST exams are administered yearly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bg1"/>
                </a:solidFill>
              </a:rPr>
              <a:t>There are over 2400 active CST’s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03E96D-514A-49F6-ACF5-956674CA3B4F}"/>
              </a:ext>
            </a:extLst>
          </p:cNvPr>
          <p:cNvSpPr txBox="1"/>
          <p:nvPr/>
        </p:nvSpPr>
        <p:spPr>
          <a:xfrm>
            <a:off x="2958358" y="1074666"/>
            <a:ext cx="62752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4000" b="1" cap="all" err="1">
                <a:solidFill>
                  <a:srgbClr val="00AEEF"/>
                </a:solidFill>
                <a:latin typeface="Open Sans" panose="020B0606030504020204" pitchFamily="34" charset="0"/>
              </a:rPr>
              <a:t>Cst</a:t>
            </a:r>
            <a:r>
              <a:rPr lang="en-US" sz="4000" b="1" cap="all">
                <a:solidFill>
                  <a:srgbClr val="00AEEF"/>
                </a:solidFill>
                <a:latin typeface="Open Sans" panose="020B0606030504020204" pitchFamily="34" charset="0"/>
              </a:rPr>
              <a:t> – BY THE NUMBERS</a:t>
            </a:r>
            <a:endParaRPr lang="en-US" sz="4000" b="1" i="0" cap="all">
              <a:solidFill>
                <a:srgbClr val="00AEEF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53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C64CB08F-C3BD-4E43-AD15-33EFC40C0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4" y="733425"/>
            <a:ext cx="10693662" cy="5391150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A87302A0-0ECF-43A3-BE19-6AD50BFA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10575170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634FC-E738-4D15-838E-6F0DD7B057BD}"/>
              </a:ext>
            </a:extLst>
          </p:cNvPr>
          <p:cNvSpPr txBox="1"/>
          <p:nvPr/>
        </p:nvSpPr>
        <p:spPr>
          <a:xfrm>
            <a:off x="9633855" y="4990954"/>
            <a:ext cx="1872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Technician Certification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9C0CF-9F17-44D5-BB0E-1EF83E06E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019857"/>
            <a:ext cx="1764039" cy="9541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0DF641-4424-4CCB-8D3E-9DB28B1A217A}"/>
              </a:ext>
            </a:extLst>
          </p:cNvPr>
          <p:cNvSpPr txBox="1"/>
          <p:nvPr/>
        </p:nvSpPr>
        <p:spPr>
          <a:xfrm>
            <a:off x="2743200" y="2014173"/>
            <a:ext cx="67056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bg1"/>
                </a:solidFill>
              </a:rPr>
              <a:t>Gives important and needed recognition to survey technicians;  those who we trust with our license, our reputation and our daily well being and peace of mind.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03E96D-514A-49F6-ACF5-956674CA3B4F}"/>
              </a:ext>
            </a:extLst>
          </p:cNvPr>
          <p:cNvSpPr txBox="1"/>
          <p:nvPr/>
        </p:nvSpPr>
        <p:spPr>
          <a:xfrm>
            <a:off x="2958358" y="1088954"/>
            <a:ext cx="62752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4000" b="1" cap="all" err="1">
                <a:solidFill>
                  <a:srgbClr val="00AEEF"/>
                </a:solidFill>
                <a:latin typeface="Open Sans" panose="020B0606030504020204" pitchFamily="34" charset="0"/>
              </a:rPr>
              <a:t>Cst</a:t>
            </a:r>
            <a:r>
              <a:rPr lang="en-US" sz="4000" b="1" cap="all">
                <a:solidFill>
                  <a:srgbClr val="00AEEF"/>
                </a:solidFill>
                <a:latin typeface="Open Sans" panose="020B0606030504020204" pitchFamily="34" charset="0"/>
              </a:rPr>
              <a:t> – CERTIFICATION</a:t>
            </a:r>
            <a:endParaRPr lang="en-US" sz="4000" b="1" i="0" cap="all">
              <a:solidFill>
                <a:srgbClr val="00AEEF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95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C64CB08F-C3BD-4E43-AD15-33EFC40C0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4" y="733425"/>
            <a:ext cx="10693662" cy="5391150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A87302A0-0ECF-43A3-BE19-6AD50BFA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10575170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634FC-E738-4D15-838E-6F0DD7B057BD}"/>
              </a:ext>
            </a:extLst>
          </p:cNvPr>
          <p:cNvSpPr txBox="1"/>
          <p:nvPr/>
        </p:nvSpPr>
        <p:spPr>
          <a:xfrm>
            <a:off x="9633855" y="4990954"/>
            <a:ext cx="1872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Technician Certification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9C0CF-9F17-44D5-BB0E-1EF83E06E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019857"/>
            <a:ext cx="1764039" cy="9541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0DF641-4424-4CCB-8D3E-9DB28B1A217A}"/>
              </a:ext>
            </a:extLst>
          </p:cNvPr>
          <p:cNvSpPr txBox="1"/>
          <p:nvPr/>
        </p:nvSpPr>
        <p:spPr>
          <a:xfrm>
            <a:off x="2743200" y="1796840"/>
            <a:ext cx="67056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Certification does not license individuals to practice surveying.  Professional surveying licensing is regulated by individual state boards of registration.</a:t>
            </a:r>
          </a:p>
          <a:p>
            <a:endParaRPr lang="en-US" sz="2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This certification program is sponsored by NSPS and should not be confused with any other certification program.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03E96D-514A-49F6-ACF5-956674CA3B4F}"/>
              </a:ext>
            </a:extLst>
          </p:cNvPr>
          <p:cNvSpPr txBox="1"/>
          <p:nvPr/>
        </p:nvSpPr>
        <p:spPr>
          <a:xfrm>
            <a:off x="2958358" y="1088954"/>
            <a:ext cx="62752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4000" b="1" cap="all" err="1">
                <a:solidFill>
                  <a:srgbClr val="00AEEF"/>
                </a:solidFill>
                <a:latin typeface="Open Sans" panose="020B0606030504020204" pitchFamily="34" charset="0"/>
              </a:rPr>
              <a:t>Cst</a:t>
            </a:r>
            <a:r>
              <a:rPr lang="en-US" sz="4000" b="1" cap="all">
                <a:solidFill>
                  <a:srgbClr val="00AEEF"/>
                </a:solidFill>
                <a:latin typeface="Open Sans" panose="020B0606030504020204" pitchFamily="34" charset="0"/>
              </a:rPr>
              <a:t> – Legal Aspects</a:t>
            </a:r>
            <a:endParaRPr lang="en-US" sz="4000" b="1" i="0" cap="all">
              <a:solidFill>
                <a:srgbClr val="00AEEF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93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C64CB08F-C3BD-4E43-AD15-33EFC40C0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4" y="733425"/>
            <a:ext cx="10693662" cy="5391150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A87302A0-0ECF-43A3-BE19-6AD50BFA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10575170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634FC-E738-4D15-838E-6F0DD7B057BD}"/>
              </a:ext>
            </a:extLst>
          </p:cNvPr>
          <p:cNvSpPr txBox="1"/>
          <p:nvPr/>
        </p:nvSpPr>
        <p:spPr>
          <a:xfrm>
            <a:off x="9633855" y="4990954"/>
            <a:ext cx="1872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Technician Certification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9C0CF-9F17-44D5-BB0E-1EF83E06E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019857"/>
            <a:ext cx="1764039" cy="9541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0DF641-4424-4CCB-8D3E-9DB28B1A217A}"/>
              </a:ext>
            </a:extLst>
          </p:cNvPr>
          <p:cNvSpPr txBox="1"/>
          <p:nvPr/>
        </p:nvSpPr>
        <p:spPr>
          <a:xfrm>
            <a:off x="3162300" y="1796840"/>
            <a:ext cx="58674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No official seal or stamp for the CST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No legal standing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Appropriate recognition: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Signature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CST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CST certificate number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Ex.  Susan S. Smith, CST Computer II (0588-1234)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Any improper use will result in revocation of certification and inability to continue in the CST Program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03E96D-514A-49F6-ACF5-956674CA3B4F}"/>
              </a:ext>
            </a:extLst>
          </p:cNvPr>
          <p:cNvSpPr txBox="1"/>
          <p:nvPr/>
        </p:nvSpPr>
        <p:spPr>
          <a:xfrm>
            <a:off x="2958358" y="1088954"/>
            <a:ext cx="62752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4000" b="1" i="0" cap="all">
                <a:solidFill>
                  <a:srgbClr val="00AEEF"/>
                </a:solidFill>
                <a:effectLst/>
                <a:latin typeface="Open Sans" panose="020B0606030504020204" pitchFamily="34" charset="0"/>
              </a:rPr>
              <a:t>SEALS AND STAMPS</a:t>
            </a:r>
          </a:p>
        </p:txBody>
      </p:sp>
    </p:spTree>
    <p:extLst>
      <p:ext uri="{BB962C8B-B14F-4D97-AF65-F5344CB8AC3E}">
        <p14:creationId xmlns:p14="http://schemas.microsoft.com/office/powerpoint/2010/main" val="72265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C64CB08F-C3BD-4E43-AD15-33EFC40C0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4" y="733425"/>
            <a:ext cx="10693662" cy="5391150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A87302A0-0ECF-43A3-BE19-6AD50BFA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10575170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634FC-E738-4D15-838E-6F0DD7B057BD}"/>
              </a:ext>
            </a:extLst>
          </p:cNvPr>
          <p:cNvSpPr txBox="1"/>
          <p:nvPr/>
        </p:nvSpPr>
        <p:spPr>
          <a:xfrm>
            <a:off x="9633855" y="4990954"/>
            <a:ext cx="1872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Technician Certification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9C0CF-9F17-44D5-BB0E-1EF83E06E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019857"/>
            <a:ext cx="1764039" cy="9541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0DF641-4424-4CCB-8D3E-9DB28B1A217A}"/>
              </a:ext>
            </a:extLst>
          </p:cNvPr>
          <p:cNvSpPr txBox="1"/>
          <p:nvPr/>
        </p:nvSpPr>
        <p:spPr>
          <a:xfrm>
            <a:off x="3162300" y="1796840"/>
            <a:ext cx="58674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Registered state apprenticeship program in our area of the profession by private industry or state society.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Validation/Assessment Exam by educational programs.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Working with Military Credentialing Agencies to establish Memoranda of Agreements. Allows members of the military to prepare for civilian certifications prior to leaving the service.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03E96D-514A-49F6-ACF5-956674CA3B4F}"/>
              </a:ext>
            </a:extLst>
          </p:cNvPr>
          <p:cNvSpPr txBox="1"/>
          <p:nvPr/>
        </p:nvSpPr>
        <p:spPr>
          <a:xfrm>
            <a:off x="2469779" y="1022563"/>
            <a:ext cx="72524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4000" b="1" cap="all">
                <a:solidFill>
                  <a:srgbClr val="00AEEF"/>
                </a:solidFill>
                <a:latin typeface="Open Sans" panose="020B0606030504020204" pitchFamily="34" charset="0"/>
              </a:rPr>
              <a:t>USES OF THE CST PROGRAM</a:t>
            </a:r>
            <a:endParaRPr lang="en-US" sz="4000" b="1" i="0" cap="all">
              <a:solidFill>
                <a:srgbClr val="00AEEF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5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C64CB08F-C3BD-4E43-AD15-33EFC40C0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4" y="733425"/>
            <a:ext cx="10693662" cy="5391150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A87302A0-0ECF-43A3-BE19-6AD50BFA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10575170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634FC-E738-4D15-838E-6F0DD7B057BD}"/>
              </a:ext>
            </a:extLst>
          </p:cNvPr>
          <p:cNvSpPr txBox="1"/>
          <p:nvPr/>
        </p:nvSpPr>
        <p:spPr>
          <a:xfrm>
            <a:off x="9633855" y="4990954"/>
            <a:ext cx="1872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Technician Certification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9C0CF-9F17-44D5-BB0E-1EF83E06E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019857"/>
            <a:ext cx="1764039" cy="9541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0DF641-4424-4CCB-8D3E-9DB28B1A217A}"/>
              </a:ext>
            </a:extLst>
          </p:cNvPr>
          <p:cNvSpPr txBox="1"/>
          <p:nvPr/>
        </p:nvSpPr>
        <p:spPr>
          <a:xfrm>
            <a:off x="2814661" y="1367676"/>
            <a:ext cx="632933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Virginia State Board of Registration - FS exam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Maryland Society of Surveyors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Washington DC Metropolitan Area Transit Authority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City of Orlando, FL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City of Virginia Beach, VA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Arizona and Minnesota DOTs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Florida Surveying And Mapping Society, Tallahassee, FL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Michigan Society of Professional Surveyors - Survey Technician Council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Texas Society of Professional Surveyors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Department of Public Works, Las Vegas, NV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New Hampshire Land Surveyors Association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District of Columbia Association of Land Surveyors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North Carolina Society of Surveyors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03E96D-514A-49F6-ACF5-956674CA3B4F}"/>
              </a:ext>
            </a:extLst>
          </p:cNvPr>
          <p:cNvSpPr txBox="1"/>
          <p:nvPr/>
        </p:nvSpPr>
        <p:spPr>
          <a:xfrm>
            <a:off x="2149289" y="810661"/>
            <a:ext cx="78934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4000" b="1" cap="all">
                <a:solidFill>
                  <a:srgbClr val="00AEEF"/>
                </a:solidFill>
                <a:latin typeface="Open Sans" panose="020B0606030504020204" pitchFamily="34" charset="0"/>
              </a:rPr>
              <a:t>CST PROGRAM USERS - PUBLIC</a:t>
            </a:r>
            <a:endParaRPr lang="en-US" sz="4000" b="1" i="0" cap="all">
              <a:solidFill>
                <a:srgbClr val="00AEEF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53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C64CB08F-C3BD-4E43-AD15-33EFC40C0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4" y="733425"/>
            <a:ext cx="10693662" cy="5391150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A87302A0-0ECF-43A3-BE19-6AD50BFA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10575170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634FC-E738-4D15-838E-6F0DD7B057BD}"/>
              </a:ext>
            </a:extLst>
          </p:cNvPr>
          <p:cNvSpPr txBox="1"/>
          <p:nvPr/>
        </p:nvSpPr>
        <p:spPr>
          <a:xfrm>
            <a:off x="9633855" y="4990954"/>
            <a:ext cx="1872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Technician Certification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9C0CF-9F17-44D5-BB0E-1EF83E06E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019857"/>
            <a:ext cx="1764039" cy="9541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0DF641-4424-4CCB-8D3E-9DB28B1A217A}"/>
              </a:ext>
            </a:extLst>
          </p:cNvPr>
          <p:cNvSpPr txBox="1"/>
          <p:nvPr/>
        </p:nvSpPr>
        <p:spPr>
          <a:xfrm>
            <a:off x="2932743" y="1417949"/>
            <a:ext cx="632460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MSA Consulting - Rancho Mirage, 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McKim &amp; Creed - Wilmington, NC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Westwood Professional Services - MN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Mid State Technical College - Wisconsin Rapids, WI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E &amp; A Consulting - Omaha, 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Southeastern Surveying &amp; Mapping - Tallahassee, FL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Jones Carter - Katy, TX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Delta Land Surveying - Lubbock, TX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Vincennes University - Vincennes, IN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FR Aleman - Miami, FL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Control Point Associates - Warren, NJ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C.H. </a:t>
            </a:r>
            <a:r>
              <a:rPr lang="en-US" err="1">
                <a:solidFill>
                  <a:schemeClr val="bg1"/>
                </a:solidFill>
              </a:rPr>
              <a:t>Fenstermaker</a:t>
            </a:r>
            <a:r>
              <a:rPr lang="en-US">
                <a:solidFill>
                  <a:schemeClr val="bg1"/>
                </a:solidFill>
              </a:rPr>
              <a:t> - Lafayette, LA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Charles P. Johnson &amp; Associates, Inc. - Silver Spring, MD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CEC - Pittsburgh, PA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University of Akron - Akron, OH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03E96D-514A-49F6-ACF5-956674CA3B4F}"/>
              </a:ext>
            </a:extLst>
          </p:cNvPr>
          <p:cNvSpPr txBox="1"/>
          <p:nvPr/>
        </p:nvSpPr>
        <p:spPr>
          <a:xfrm>
            <a:off x="2027144" y="821587"/>
            <a:ext cx="81377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4000" b="1" cap="all">
                <a:solidFill>
                  <a:srgbClr val="00AEEF"/>
                </a:solidFill>
                <a:latin typeface="Open Sans" panose="020B0606030504020204" pitchFamily="34" charset="0"/>
              </a:rPr>
              <a:t>CST PROGRAM USERS - PRIVATE</a:t>
            </a:r>
            <a:endParaRPr lang="en-US" sz="4000" b="1" i="0" cap="all">
              <a:solidFill>
                <a:srgbClr val="00AEEF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69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C64CB08F-C3BD-4E43-AD15-33EFC40C0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4" y="733425"/>
            <a:ext cx="10693662" cy="5391150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A87302A0-0ECF-43A3-BE19-6AD50BFA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10575170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634FC-E738-4D15-838E-6F0DD7B057BD}"/>
              </a:ext>
            </a:extLst>
          </p:cNvPr>
          <p:cNvSpPr txBox="1"/>
          <p:nvPr/>
        </p:nvSpPr>
        <p:spPr>
          <a:xfrm>
            <a:off x="9633855" y="4990954"/>
            <a:ext cx="1872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Technician Certification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9C0CF-9F17-44D5-BB0E-1EF83E06E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019857"/>
            <a:ext cx="1764039" cy="9541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0DF641-4424-4CCB-8D3E-9DB28B1A217A}"/>
              </a:ext>
            </a:extLst>
          </p:cNvPr>
          <p:cNvSpPr txBox="1"/>
          <p:nvPr/>
        </p:nvSpPr>
        <p:spPr>
          <a:xfrm>
            <a:off x="2400298" y="1486477"/>
            <a:ext cx="739140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Recognition by Peers and Employers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Personal Pride - Achieving Certification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Pay – CST’s make about 10% more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Better qualified peers makes your job easier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Career and Employment opportunities improve - “CST Preferred” and  “CST Required”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Prepares you for other professional exams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CST Program compliments training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Skills will improve – making advancement possible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Certification improves image of survey technicians within the profession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03E96D-514A-49F6-ACF5-956674CA3B4F}"/>
              </a:ext>
            </a:extLst>
          </p:cNvPr>
          <p:cNvSpPr txBox="1"/>
          <p:nvPr/>
        </p:nvSpPr>
        <p:spPr>
          <a:xfrm>
            <a:off x="2027144" y="821587"/>
            <a:ext cx="81377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4000" b="1" i="0" cap="all">
                <a:solidFill>
                  <a:srgbClr val="00AEEF"/>
                </a:solidFill>
                <a:effectLst/>
                <a:latin typeface="Open Sans" panose="020B0606030504020204" pitchFamily="34" charset="0"/>
              </a:rPr>
              <a:t>Technician benefits:</a:t>
            </a:r>
          </a:p>
        </p:txBody>
      </p:sp>
    </p:spTree>
    <p:extLst>
      <p:ext uri="{BB962C8B-B14F-4D97-AF65-F5344CB8AC3E}">
        <p14:creationId xmlns:p14="http://schemas.microsoft.com/office/powerpoint/2010/main" val="258379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C64CB08F-C3BD-4E43-AD15-33EFC40C0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4" y="733425"/>
            <a:ext cx="10693662" cy="5391150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A87302A0-0ECF-43A3-BE19-6AD50BFA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10575170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drawing of a person&#10;&#10;Description automatically generated">
            <a:extLst>
              <a:ext uri="{FF2B5EF4-FFF2-40B4-BE49-F238E27FC236}">
                <a16:creationId xmlns:a16="http://schemas.microsoft.com/office/drawing/2014/main" id="{D8CDFC64-673F-4912-8F6A-0233EE420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371600"/>
            <a:ext cx="2819400" cy="16916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F634FC-E738-4D15-838E-6F0DD7B057BD}"/>
              </a:ext>
            </a:extLst>
          </p:cNvPr>
          <p:cNvSpPr txBox="1"/>
          <p:nvPr/>
        </p:nvSpPr>
        <p:spPr>
          <a:xfrm>
            <a:off x="6215703" y="2151727"/>
            <a:ext cx="48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Technician Certification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9C0CF-9F17-44D5-BB0E-1EF83E06E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325" y="3734190"/>
            <a:ext cx="3205637" cy="17338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B13684-5F80-3D79-CAFE-89C2579AAF7F}"/>
              </a:ext>
            </a:extLst>
          </p:cNvPr>
          <p:cNvSpPr txBox="1"/>
          <p:nvPr/>
        </p:nvSpPr>
        <p:spPr>
          <a:xfrm>
            <a:off x="8469297" y="5603773"/>
            <a:ext cx="333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Revised August 21, 2023</a:t>
            </a:r>
          </a:p>
        </p:txBody>
      </p:sp>
    </p:spTree>
    <p:extLst>
      <p:ext uri="{BB962C8B-B14F-4D97-AF65-F5344CB8AC3E}">
        <p14:creationId xmlns:p14="http://schemas.microsoft.com/office/powerpoint/2010/main" val="408269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C64CB08F-C3BD-4E43-AD15-33EFC40C0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4" y="733425"/>
            <a:ext cx="10693662" cy="5391150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A87302A0-0ECF-43A3-BE19-6AD50BFA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10575170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634FC-E738-4D15-838E-6F0DD7B057BD}"/>
              </a:ext>
            </a:extLst>
          </p:cNvPr>
          <p:cNvSpPr txBox="1"/>
          <p:nvPr/>
        </p:nvSpPr>
        <p:spPr>
          <a:xfrm>
            <a:off x="9633855" y="4990954"/>
            <a:ext cx="1872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Technician Certification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9C0CF-9F17-44D5-BB0E-1EF83E06E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019857"/>
            <a:ext cx="1764039" cy="9541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0DF641-4424-4CCB-8D3E-9DB28B1A217A}"/>
              </a:ext>
            </a:extLst>
          </p:cNvPr>
          <p:cNvSpPr txBox="1"/>
          <p:nvPr/>
        </p:nvSpPr>
        <p:spPr>
          <a:xfrm>
            <a:off x="2571748" y="1403482"/>
            <a:ext cx="704850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Sets a standard for your technical staff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Can be used as a hiring requirement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Can be used as a marketing tool - incorporated in your QA/QC Program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Can be used as a career ladder which creates a promotional tool within your firm or agency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Can be used in conjunction with training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Raises the bar and creates healthy competition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Better qualified staff – more production - more profit – you can pay your staff more – you can attract better staff – your job becomes easier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Better qualified staff – less mistakes – reputation improves – more business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03E96D-514A-49F6-ACF5-956674CA3B4F}"/>
              </a:ext>
            </a:extLst>
          </p:cNvPr>
          <p:cNvSpPr txBox="1"/>
          <p:nvPr/>
        </p:nvSpPr>
        <p:spPr>
          <a:xfrm>
            <a:off x="2027144" y="821587"/>
            <a:ext cx="81377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4000" b="1" cap="all">
                <a:solidFill>
                  <a:srgbClr val="00AEEF"/>
                </a:solidFill>
                <a:latin typeface="Open Sans" panose="020B0606030504020204" pitchFamily="34" charset="0"/>
              </a:rPr>
              <a:t>employer</a:t>
            </a:r>
            <a:r>
              <a:rPr lang="en-US" sz="4000" b="1" i="0" cap="all">
                <a:solidFill>
                  <a:srgbClr val="00AEEF"/>
                </a:solidFill>
                <a:effectLst/>
                <a:latin typeface="Open Sans" panose="020B0606030504020204" pitchFamily="34" charset="0"/>
              </a:rPr>
              <a:t> benefits:</a:t>
            </a:r>
          </a:p>
        </p:txBody>
      </p:sp>
    </p:spTree>
    <p:extLst>
      <p:ext uri="{BB962C8B-B14F-4D97-AF65-F5344CB8AC3E}">
        <p14:creationId xmlns:p14="http://schemas.microsoft.com/office/powerpoint/2010/main" val="276660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C64CB08F-C3BD-4E43-AD15-33EFC40C0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4" y="733425"/>
            <a:ext cx="10693662" cy="5391150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A87302A0-0ECF-43A3-BE19-6AD50BFA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10575170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634FC-E738-4D15-838E-6F0DD7B057BD}"/>
              </a:ext>
            </a:extLst>
          </p:cNvPr>
          <p:cNvSpPr txBox="1"/>
          <p:nvPr/>
        </p:nvSpPr>
        <p:spPr>
          <a:xfrm>
            <a:off x="9633855" y="4990954"/>
            <a:ext cx="1872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Technician Certification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9C0CF-9F17-44D5-BB0E-1EF83E06E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019857"/>
            <a:ext cx="1764039" cy="9541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0DF641-4424-4CCB-8D3E-9DB28B1A217A}"/>
              </a:ext>
            </a:extLst>
          </p:cNvPr>
          <p:cNvSpPr txBox="1"/>
          <p:nvPr/>
        </p:nvSpPr>
        <p:spPr>
          <a:xfrm>
            <a:off x="2571748" y="1496816"/>
            <a:ext cx="704850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Can be used as a contract requirement for Design Build and construction contracts.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Can be used as a pre-qualification requirement in A/E procurement (Brook’s Act).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Can be used as a contract requirement for professional survey services contracts.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Improves confidence in services procured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03E96D-514A-49F6-ACF5-956674CA3B4F}"/>
              </a:ext>
            </a:extLst>
          </p:cNvPr>
          <p:cNvSpPr txBox="1"/>
          <p:nvPr/>
        </p:nvSpPr>
        <p:spPr>
          <a:xfrm>
            <a:off x="1585071" y="799816"/>
            <a:ext cx="90218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4000" b="1" i="0" cap="all">
                <a:solidFill>
                  <a:srgbClr val="00AEEF"/>
                </a:solidFill>
                <a:effectLst/>
                <a:latin typeface="Open Sans" panose="020B0606030504020204" pitchFamily="34" charset="0"/>
              </a:rPr>
              <a:t>Consumer and public benefits:</a:t>
            </a:r>
          </a:p>
        </p:txBody>
      </p:sp>
    </p:spTree>
    <p:extLst>
      <p:ext uri="{BB962C8B-B14F-4D97-AF65-F5344CB8AC3E}">
        <p14:creationId xmlns:p14="http://schemas.microsoft.com/office/powerpoint/2010/main" val="92603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C64CB08F-C3BD-4E43-AD15-33EFC40C0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4" y="733425"/>
            <a:ext cx="10693662" cy="5391150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A87302A0-0ECF-43A3-BE19-6AD50BFA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10575170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634FC-E738-4D15-838E-6F0DD7B057BD}"/>
              </a:ext>
            </a:extLst>
          </p:cNvPr>
          <p:cNvSpPr txBox="1"/>
          <p:nvPr/>
        </p:nvSpPr>
        <p:spPr>
          <a:xfrm>
            <a:off x="9633855" y="4990954"/>
            <a:ext cx="1872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Technician Certification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9C0CF-9F17-44D5-BB0E-1EF83E06E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019857"/>
            <a:ext cx="1764039" cy="9541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0DF641-4424-4CCB-8D3E-9DB28B1A217A}"/>
              </a:ext>
            </a:extLst>
          </p:cNvPr>
          <p:cNvSpPr txBox="1"/>
          <p:nvPr/>
        </p:nvSpPr>
        <p:spPr>
          <a:xfrm>
            <a:off x="2205035" y="1540359"/>
            <a:ext cx="778192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All exams open book tests.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Bound books.  No loose notes.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Level I, II and III are multiple choice exams.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Level IV is take home, open book, essay exam, similar to a college level term paper.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Exam formats:  On-line or paper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No personal computers, laptops or  keyboard style hand-held computers are allowed at the exams site.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Data collectors are not allowed.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See Calculator policy in Program Book.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03E96D-514A-49F6-ACF5-956674CA3B4F}"/>
              </a:ext>
            </a:extLst>
          </p:cNvPr>
          <p:cNvSpPr txBox="1"/>
          <p:nvPr/>
        </p:nvSpPr>
        <p:spPr>
          <a:xfrm>
            <a:off x="1585071" y="799816"/>
            <a:ext cx="90218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4000" b="1" cap="all">
                <a:solidFill>
                  <a:srgbClr val="00AEEF"/>
                </a:solidFill>
                <a:latin typeface="Open Sans" panose="020B0606030504020204" pitchFamily="34" charset="0"/>
              </a:rPr>
              <a:t>Exam formats &amp; rules</a:t>
            </a:r>
            <a:endParaRPr lang="en-US" sz="4000" b="1" i="0" cap="all">
              <a:solidFill>
                <a:srgbClr val="00AEEF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02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C64CB08F-C3BD-4E43-AD15-33EFC40C0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4" y="733425"/>
            <a:ext cx="10693662" cy="5391150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A87302A0-0ECF-43A3-BE19-6AD50BFA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10575170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634FC-E738-4D15-838E-6F0DD7B057BD}"/>
              </a:ext>
            </a:extLst>
          </p:cNvPr>
          <p:cNvSpPr txBox="1"/>
          <p:nvPr/>
        </p:nvSpPr>
        <p:spPr>
          <a:xfrm>
            <a:off x="9633855" y="4990954"/>
            <a:ext cx="1872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Technician Certification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9C0CF-9F17-44D5-BB0E-1EF83E06E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019857"/>
            <a:ext cx="1764039" cy="9541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0DF641-4424-4CCB-8D3E-9DB28B1A217A}"/>
              </a:ext>
            </a:extLst>
          </p:cNvPr>
          <p:cNvSpPr txBox="1"/>
          <p:nvPr/>
        </p:nvSpPr>
        <p:spPr>
          <a:xfrm>
            <a:off x="1028697" y="1540360"/>
            <a:ext cx="1013459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exam is a challenging timed test. You must be prepared to move purposefully through four hours of testing.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Study, review, and practice in the Work Element areas is important to prepare you for the questions and to be successful.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These tests require a fair amount of computations.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Study, Study,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Research the Work Elements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Practice taking the sample exams and solve as many survey questions as you can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Get into testing shape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See “Setting up a CST Training Program” Power Point for more information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03E96D-514A-49F6-ACF5-956674CA3B4F}"/>
              </a:ext>
            </a:extLst>
          </p:cNvPr>
          <p:cNvSpPr txBox="1"/>
          <p:nvPr/>
        </p:nvSpPr>
        <p:spPr>
          <a:xfrm>
            <a:off x="901546" y="766082"/>
            <a:ext cx="103889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4000" b="1" cap="all">
                <a:solidFill>
                  <a:srgbClr val="00AEEF"/>
                </a:solidFill>
                <a:latin typeface="Open Sans" panose="020B0606030504020204" pitchFamily="34" charset="0"/>
              </a:rPr>
              <a:t>Exam notes and recommendations</a:t>
            </a:r>
            <a:endParaRPr lang="en-US" sz="4000" b="1" i="0" cap="all">
              <a:solidFill>
                <a:srgbClr val="00AEEF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25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C64CB08F-C3BD-4E43-AD15-33EFC40C0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4" y="733425"/>
            <a:ext cx="10693662" cy="5391150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A87302A0-0ECF-43A3-BE19-6AD50BFA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10575170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634FC-E738-4D15-838E-6F0DD7B057BD}"/>
              </a:ext>
            </a:extLst>
          </p:cNvPr>
          <p:cNvSpPr txBox="1"/>
          <p:nvPr/>
        </p:nvSpPr>
        <p:spPr>
          <a:xfrm>
            <a:off x="9633855" y="4990954"/>
            <a:ext cx="1872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Technician Certification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9C0CF-9F17-44D5-BB0E-1EF83E06E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019857"/>
            <a:ext cx="1764039" cy="9541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0DF641-4424-4CCB-8D3E-9DB28B1A217A}"/>
              </a:ext>
            </a:extLst>
          </p:cNvPr>
          <p:cNvSpPr txBox="1"/>
          <p:nvPr/>
        </p:nvSpPr>
        <p:spPr>
          <a:xfrm>
            <a:off x="2057395" y="1877932"/>
            <a:ext cx="80772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Entry level exam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No minimum experience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Level I exam has 200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Four hours allowed for the completion of the exam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Exam budget 1.2 minutes per question or 50 questions per hour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03E96D-514A-49F6-ACF5-956674CA3B4F}"/>
              </a:ext>
            </a:extLst>
          </p:cNvPr>
          <p:cNvSpPr txBox="1"/>
          <p:nvPr/>
        </p:nvSpPr>
        <p:spPr>
          <a:xfrm>
            <a:off x="901546" y="766082"/>
            <a:ext cx="103889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4000" b="1" i="0" cap="all">
                <a:solidFill>
                  <a:srgbClr val="00AEEF"/>
                </a:solidFill>
                <a:effectLst/>
                <a:latin typeface="Open Sans" panose="020B0606030504020204" pitchFamily="34" charset="0"/>
              </a:rPr>
              <a:t>Level I exam</a:t>
            </a:r>
          </a:p>
        </p:txBody>
      </p:sp>
    </p:spTree>
    <p:extLst>
      <p:ext uri="{BB962C8B-B14F-4D97-AF65-F5344CB8AC3E}">
        <p14:creationId xmlns:p14="http://schemas.microsoft.com/office/powerpoint/2010/main" val="265631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C64CB08F-C3BD-4E43-AD15-33EFC40C0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4" y="733425"/>
            <a:ext cx="10693662" cy="5391150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A87302A0-0ECF-43A3-BE19-6AD50BFA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10575170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634FC-E738-4D15-838E-6F0DD7B057BD}"/>
              </a:ext>
            </a:extLst>
          </p:cNvPr>
          <p:cNvSpPr txBox="1"/>
          <p:nvPr/>
        </p:nvSpPr>
        <p:spPr>
          <a:xfrm>
            <a:off x="9633855" y="4990954"/>
            <a:ext cx="1872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Technician Certification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9C0CF-9F17-44D5-BB0E-1EF83E06E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019857"/>
            <a:ext cx="1764039" cy="9541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03E96D-514A-49F6-ACF5-956674CA3B4F}"/>
              </a:ext>
            </a:extLst>
          </p:cNvPr>
          <p:cNvSpPr txBox="1"/>
          <p:nvPr/>
        </p:nvSpPr>
        <p:spPr>
          <a:xfrm>
            <a:off x="4146469" y="799816"/>
            <a:ext cx="38990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4000" b="1" i="0" cap="all">
                <a:solidFill>
                  <a:srgbClr val="00AEEF"/>
                </a:solidFill>
                <a:effectLst/>
                <a:latin typeface="Open Sans" panose="020B0606030504020204" pitchFamily="34" charset="0"/>
              </a:rPr>
              <a:t>Level I exam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6F2314-2AB3-443B-B592-58FD25C23B3B}"/>
              </a:ext>
            </a:extLst>
          </p:cNvPr>
          <p:cNvSpPr txBox="1"/>
          <p:nvPr/>
        </p:nvSpPr>
        <p:spPr>
          <a:xfrm>
            <a:off x="3071190" y="1507702"/>
            <a:ext cx="604960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bg1"/>
                </a:solidFill>
              </a:rPr>
              <a:t>Work Elements					Questions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								per Examination</a:t>
            </a:r>
          </a:p>
          <a:p>
            <a:pPr algn="just"/>
            <a:endParaRPr lang="en-US" sz="2000" dirty="0">
              <a:solidFill>
                <a:schemeClr val="bg1"/>
              </a:solidFill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1)  Survey Types and History				15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2)  Field Equipment &amp; Operations			75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3)  Survey Control							  6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4)  Survey Computations		 			50</a:t>
            </a:r>
          </a:p>
          <a:p>
            <a:r>
              <a:rPr lang="en-US" sz="2000" dirty="0">
                <a:solidFill>
                  <a:schemeClr val="bg1"/>
                </a:solidFill>
              </a:rPr>
              <a:t>5) Office Operations, Plan Reading and    	Preparation 			 				34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6)  First Aid and Safety		 				20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TOTAL QUESTIONS	         		   			200</a:t>
            </a:r>
          </a:p>
        </p:txBody>
      </p:sp>
    </p:spTree>
    <p:extLst>
      <p:ext uri="{BB962C8B-B14F-4D97-AF65-F5344CB8AC3E}">
        <p14:creationId xmlns:p14="http://schemas.microsoft.com/office/powerpoint/2010/main" val="263956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C64CB08F-C3BD-4E43-AD15-33EFC40C0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4" y="733425"/>
            <a:ext cx="10693662" cy="5391150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A87302A0-0ECF-43A3-BE19-6AD50BFA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10575170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634FC-E738-4D15-838E-6F0DD7B057BD}"/>
              </a:ext>
            </a:extLst>
          </p:cNvPr>
          <p:cNvSpPr txBox="1"/>
          <p:nvPr/>
        </p:nvSpPr>
        <p:spPr>
          <a:xfrm>
            <a:off x="9633855" y="4990954"/>
            <a:ext cx="1872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Technician Certification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9C0CF-9F17-44D5-BB0E-1EF83E06E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019857"/>
            <a:ext cx="1764039" cy="9541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03E96D-514A-49F6-ACF5-956674CA3B4F}"/>
              </a:ext>
            </a:extLst>
          </p:cNvPr>
          <p:cNvSpPr txBox="1"/>
          <p:nvPr/>
        </p:nvSpPr>
        <p:spPr>
          <a:xfrm>
            <a:off x="4146469" y="799816"/>
            <a:ext cx="38990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4000" b="1" i="0" cap="all">
                <a:solidFill>
                  <a:srgbClr val="00AEEF"/>
                </a:solidFill>
                <a:effectLst/>
                <a:latin typeface="Open Sans" panose="020B0606030504020204" pitchFamily="34" charset="0"/>
              </a:rPr>
              <a:t>Level II exam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6F2314-2AB3-443B-B592-58FD25C23B3B}"/>
              </a:ext>
            </a:extLst>
          </p:cNvPr>
          <p:cNvSpPr txBox="1"/>
          <p:nvPr/>
        </p:nvSpPr>
        <p:spPr>
          <a:xfrm>
            <a:off x="2495542" y="1638072"/>
            <a:ext cx="720090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3000 hours, or 1.5 years of surveying experience required (up to 750 hours can be education = 1 year full-time with a minimum of 12 credit hours per term -  24 credit hours)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130 questions - multiple choice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Four hours allowed for the completion of the exam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Field Track Examination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Office Track Examination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Exam budget 1.85 minutes per question or 32.5 questions per hour</a:t>
            </a:r>
          </a:p>
        </p:txBody>
      </p:sp>
    </p:spTree>
    <p:extLst>
      <p:ext uri="{BB962C8B-B14F-4D97-AF65-F5344CB8AC3E}">
        <p14:creationId xmlns:p14="http://schemas.microsoft.com/office/powerpoint/2010/main" val="334970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C64CB08F-C3BD-4E43-AD15-33EFC40C0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4" y="733425"/>
            <a:ext cx="10693662" cy="5391150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A87302A0-0ECF-43A3-BE19-6AD50BFA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10575170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634FC-E738-4D15-838E-6F0DD7B057BD}"/>
              </a:ext>
            </a:extLst>
          </p:cNvPr>
          <p:cNvSpPr txBox="1"/>
          <p:nvPr/>
        </p:nvSpPr>
        <p:spPr>
          <a:xfrm>
            <a:off x="9633855" y="4990954"/>
            <a:ext cx="1872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Technician Certification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9C0CF-9F17-44D5-BB0E-1EF83E06E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019857"/>
            <a:ext cx="1764039" cy="9541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03E96D-514A-49F6-ACF5-956674CA3B4F}"/>
              </a:ext>
            </a:extLst>
          </p:cNvPr>
          <p:cNvSpPr txBox="1"/>
          <p:nvPr/>
        </p:nvSpPr>
        <p:spPr>
          <a:xfrm>
            <a:off x="4146469" y="799816"/>
            <a:ext cx="38990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4000" b="1" i="0" cap="all">
                <a:solidFill>
                  <a:srgbClr val="00AEEF"/>
                </a:solidFill>
                <a:effectLst/>
                <a:latin typeface="Open Sans" panose="020B0606030504020204" pitchFamily="34" charset="0"/>
              </a:rPr>
              <a:t>Level II exam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6F2314-2AB3-443B-B592-58FD25C23B3B}"/>
              </a:ext>
            </a:extLst>
          </p:cNvPr>
          <p:cNvSpPr txBox="1"/>
          <p:nvPr/>
        </p:nvSpPr>
        <p:spPr>
          <a:xfrm>
            <a:off x="2754639" y="1364026"/>
            <a:ext cx="757645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bg1"/>
                </a:solidFill>
              </a:rPr>
              <a:t>									Questions per Examination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	Work Elements						Field		Office		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1)    Survey Types and History			    7			   10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2)    Field Equipment &amp; Operations	 	  56			   25	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3)    Survey Control				 		    7		            7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4)    Survey Computation				  30			   40</a:t>
            </a:r>
          </a:p>
          <a:p>
            <a:r>
              <a:rPr lang="en-US" sz="2000" dirty="0">
                <a:solidFill>
                  <a:schemeClr val="bg1"/>
                </a:solidFill>
              </a:rPr>
              <a:t>5)    Office Operations, Plan Reading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	and Preparation					  10			   31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6)    First Aid and Safety				  10			   10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7</a:t>
            </a:r>
            <a:r>
              <a:rPr lang="en-US" sz="2000">
                <a:solidFill>
                  <a:schemeClr val="bg1"/>
                </a:solidFill>
              </a:rPr>
              <a:t>)    </a:t>
            </a:r>
            <a:r>
              <a:rPr lang="en-US" sz="2000" dirty="0">
                <a:solidFill>
                  <a:schemeClr val="bg1"/>
                </a:solidFill>
              </a:rPr>
              <a:t>Principles of the Profession 		  10			     7				        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	Total Questions						130    		 130</a:t>
            </a:r>
          </a:p>
        </p:txBody>
      </p:sp>
    </p:spTree>
    <p:extLst>
      <p:ext uri="{BB962C8B-B14F-4D97-AF65-F5344CB8AC3E}">
        <p14:creationId xmlns:p14="http://schemas.microsoft.com/office/powerpoint/2010/main" val="192446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C64CB08F-C3BD-4E43-AD15-33EFC40C0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4" y="733425"/>
            <a:ext cx="10693662" cy="5391150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A87302A0-0ECF-43A3-BE19-6AD50BFA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10575170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634FC-E738-4D15-838E-6F0DD7B057BD}"/>
              </a:ext>
            </a:extLst>
          </p:cNvPr>
          <p:cNvSpPr txBox="1"/>
          <p:nvPr/>
        </p:nvSpPr>
        <p:spPr>
          <a:xfrm>
            <a:off x="9633855" y="4990954"/>
            <a:ext cx="1872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Technician Certification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9C0CF-9F17-44D5-BB0E-1EF83E06E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019857"/>
            <a:ext cx="1764039" cy="9541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03E96D-514A-49F6-ACF5-956674CA3B4F}"/>
              </a:ext>
            </a:extLst>
          </p:cNvPr>
          <p:cNvSpPr txBox="1"/>
          <p:nvPr/>
        </p:nvSpPr>
        <p:spPr>
          <a:xfrm>
            <a:off x="4146469" y="799816"/>
            <a:ext cx="38990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4000" b="1" i="0" cap="all">
                <a:solidFill>
                  <a:srgbClr val="00AEEF"/>
                </a:solidFill>
                <a:effectLst/>
                <a:latin typeface="Open Sans" panose="020B0606030504020204" pitchFamily="34" charset="0"/>
              </a:rPr>
              <a:t>Level III exam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6F2314-2AB3-443B-B592-58FD25C23B3B}"/>
              </a:ext>
            </a:extLst>
          </p:cNvPr>
          <p:cNvSpPr txBox="1"/>
          <p:nvPr/>
        </p:nvSpPr>
        <p:spPr>
          <a:xfrm>
            <a:off x="1409695" y="1540359"/>
            <a:ext cx="93726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7000 hours, or 3.5 years total of surveying experience required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Field Track: 3000 hours (1.5 years) Level II experience plus 4000 hours (2.0 years) as a party chief required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Office Track: 3000 hours (1.5 years) Level II experience plus 4000 hours (2.0 years) as a chief computer operator required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(Up to 1750 hours can be education = 2.33 years, full-time with a minimum of 12 credit hours per term – 56 credit hours)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Level III exam has 110 questions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Four hours allowed for the completion of the exam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Exam budget 2.18 minutes per question or 27.5 questions per hour</a:t>
            </a:r>
          </a:p>
        </p:txBody>
      </p:sp>
    </p:spTree>
    <p:extLst>
      <p:ext uri="{BB962C8B-B14F-4D97-AF65-F5344CB8AC3E}">
        <p14:creationId xmlns:p14="http://schemas.microsoft.com/office/powerpoint/2010/main" val="342655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C64CB08F-C3BD-4E43-AD15-33EFC40C0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4" y="733425"/>
            <a:ext cx="10693662" cy="5391150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A87302A0-0ECF-43A3-BE19-6AD50BFA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10575170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634FC-E738-4D15-838E-6F0DD7B057BD}"/>
              </a:ext>
            </a:extLst>
          </p:cNvPr>
          <p:cNvSpPr txBox="1"/>
          <p:nvPr/>
        </p:nvSpPr>
        <p:spPr>
          <a:xfrm>
            <a:off x="9797740" y="5131353"/>
            <a:ext cx="1872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Technician Certification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9C0CF-9F17-44D5-BB0E-1EF83E06E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019857"/>
            <a:ext cx="1764039" cy="9541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03E96D-514A-49F6-ACF5-956674CA3B4F}"/>
              </a:ext>
            </a:extLst>
          </p:cNvPr>
          <p:cNvSpPr txBox="1"/>
          <p:nvPr/>
        </p:nvSpPr>
        <p:spPr>
          <a:xfrm>
            <a:off x="4146473" y="733425"/>
            <a:ext cx="38990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4000" b="1" i="0" cap="all">
                <a:solidFill>
                  <a:srgbClr val="00AEEF"/>
                </a:solidFill>
                <a:effectLst/>
                <a:latin typeface="Open Sans" panose="020B0606030504020204" pitchFamily="34" charset="0"/>
              </a:rPr>
              <a:t>Level III exam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6F2314-2AB3-443B-B592-58FD25C23B3B}"/>
              </a:ext>
            </a:extLst>
          </p:cNvPr>
          <p:cNvSpPr txBox="1"/>
          <p:nvPr/>
        </p:nvSpPr>
        <p:spPr>
          <a:xfrm>
            <a:off x="1872619" y="1249593"/>
            <a:ext cx="891540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</a:rPr>
              <a:t>Questions per Examination       	Field			Field			Office</a:t>
            </a:r>
          </a:p>
          <a:p>
            <a:pPr algn="just"/>
            <a:r>
              <a:rPr lang="en-US" dirty="0">
                <a:solidFill>
                  <a:schemeClr val="bg1"/>
                </a:solidFill>
              </a:rPr>
              <a:t>	Work Elements				Boundary		Construction		Comp </a:t>
            </a:r>
            <a:r>
              <a:rPr lang="en-US" dirty="0" err="1">
                <a:solidFill>
                  <a:schemeClr val="bg1"/>
                </a:solidFill>
              </a:rPr>
              <a:t>Oper</a:t>
            </a:r>
            <a:endParaRPr lang="en-US" dirty="0">
              <a:solidFill>
                <a:schemeClr val="bg1"/>
              </a:solidFill>
            </a:endParaRPr>
          </a:p>
          <a:p>
            <a:pPr algn="just"/>
            <a:r>
              <a:rPr lang="en-US" dirty="0">
                <a:solidFill>
                  <a:schemeClr val="bg1"/>
                </a:solidFill>
              </a:rPr>
              <a:t>1)	Survey Types and History 			 5				  5			 	  5</a:t>
            </a:r>
          </a:p>
          <a:p>
            <a:pPr algn="just"/>
            <a:r>
              <a:rPr lang="en-US" dirty="0">
                <a:solidFill>
                  <a:schemeClr val="bg1"/>
                </a:solidFill>
              </a:rPr>
              <a:t>2)	Field Equipment &amp; Operations		38				49			        20</a:t>
            </a:r>
          </a:p>
          <a:p>
            <a:pPr algn="just"/>
            <a:r>
              <a:rPr lang="en-US" dirty="0">
                <a:solidFill>
                  <a:schemeClr val="bg1"/>
                </a:solidFill>
              </a:rPr>
              <a:t>3)	Survey Control					  5				  5				  5</a:t>
            </a:r>
          </a:p>
          <a:p>
            <a:pPr algn="just"/>
            <a:r>
              <a:rPr lang="en-US" dirty="0">
                <a:solidFill>
                  <a:schemeClr val="bg1"/>
                </a:solidFill>
              </a:rPr>
              <a:t>4)	Survey Computations		 		16				16				16</a:t>
            </a:r>
          </a:p>
          <a:p>
            <a:pPr marL="342900" indent="-342900">
              <a:buAutoNum type="arabicParenR" startAt="5"/>
            </a:pPr>
            <a:r>
              <a:rPr lang="en-US" dirty="0">
                <a:solidFill>
                  <a:schemeClr val="bg1"/>
                </a:solidFill>
              </a:rPr>
              <a:t>  Office Operations, Plan Reading 	11				11				40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 and Preparation</a:t>
            </a:r>
          </a:p>
          <a:p>
            <a:pPr algn="just"/>
            <a:r>
              <a:rPr lang="en-US" dirty="0">
                <a:solidFill>
                  <a:schemeClr val="bg1"/>
                </a:solidFill>
              </a:rPr>
              <a:t>6)    First Aid and Safety				  8				  8				  8</a:t>
            </a:r>
          </a:p>
          <a:p>
            <a:pPr algn="just"/>
            <a:r>
              <a:rPr lang="en-US" dirty="0">
                <a:solidFill>
                  <a:schemeClr val="bg1"/>
                </a:solidFill>
              </a:rPr>
              <a:t>7)    Boundary Surveys				15				  4				  4</a:t>
            </a:r>
          </a:p>
          <a:p>
            <a:pPr algn="just"/>
            <a:r>
              <a:rPr lang="en-US" dirty="0">
                <a:solidFill>
                  <a:schemeClr val="bg1"/>
                </a:solidFill>
              </a:rPr>
              <a:t>8)	Principles of the Profession		  5				  5				  5</a:t>
            </a:r>
          </a:p>
          <a:p>
            <a:pPr algn="just"/>
            <a:r>
              <a:rPr lang="en-US" dirty="0">
                <a:solidFill>
                  <a:schemeClr val="bg1"/>
                </a:solidFill>
              </a:rPr>
              <a:t>9)	Supervisory Skills				  7 				  7				  7</a:t>
            </a:r>
          </a:p>
          <a:p>
            <a:pPr algn="just"/>
            <a:r>
              <a:rPr lang="en-US" dirty="0">
                <a:solidFill>
                  <a:schemeClr val="bg1"/>
                </a:solidFill>
              </a:rPr>
              <a:t>		</a:t>
            </a:r>
          </a:p>
          <a:p>
            <a:pPr algn="just"/>
            <a:r>
              <a:rPr lang="en-US" dirty="0">
                <a:solidFill>
                  <a:schemeClr val="bg1"/>
                </a:solidFill>
              </a:rPr>
              <a:t>		TOTAL QUESTIONS         	       110				110                 		110</a:t>
            </a:r>
          </a:p>
        </p:txBody>
      </p:sp>
    </p:spTree>
    <p:extLst>
      <p:ext uri="{BB962C8B-B14F-4D97-AF65-F5344CB8AC3E}">
        <p14:creationId xmlns:p14="http://schemas.microsoft.com/office/powerpoint/2010/main" val="130117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0768F8-1073-404C-9766-55AE4610E5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8038" y="643466"/>
            <a:ext cx="8015923" cy="5571067"/>
          </a:xfrm>
          <a:prstGeom prst="rect">
            <a:avLst/>
          </a:prstGeom>
          <a:ln w="127000" cap="flat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17F4E8-9D22-41DC-BC48-41F074BFF7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2610" y="6425146"/>
            <a:ext cx="719390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7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random/>
      </p:transition>
    </mc:Choice>
    <mc:Fallback xmlns="">
      <p:transition spd="slow" advClick="0" advTm="10000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C64CB08F-C3BD-4E43-AD15-33EFC40C0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4" y="733425"/>
            <a:ext cx="10693662" cy="5391150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A87302A0-0ECF-43A3-BE19-6AD50BFA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10575170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634FC-E738-4D15-838E-6F0DD7B057BD}"/>
              </a:ext>
            </a:extLst>
          </p:cNvPr>
          <p:cNvSpPr txBox="1"/>
          <p:nvPr/>
        </p:nvSpPr>
        <p:spPr>
          <a:xfrm>
            <a:off x="9633855" y="4990954"/>
            <a:ext cx="1872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Technician Certification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9C0CF-9F17-44D5-BB0E-1EF83E06E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019857"/>
            <a:ext cx="1764039" cy="9541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03E96D-514A-49F6-ACF5-956674CA3B4F}"/>
              </a:ext>
            </a:extLst>
          </p:cNvPr>
          <p:cNvSpPr txBox="1"/>
          <p:nvPr/>
        </p:nvSpPr>
        <p:spPr>
          <a:xfrm>
            <a:off x="4146469" y="799816"/>
            <a:ext cx="38990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4000" b="1" i="0" cap="all">
                <a:solidFill>
                  <a:srgbClr val="00AEEF"/>
                </a:solidFill>
                <a:effectLst/>
                <a:latin typeface="Open Sans" panose="020B0606030504020204" pitchFamily="34" charset="0"/>
              </a:rPr>
              <a:t>Level IV exam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6F2314-2AB3-443B-B592-58FD25C23B3B}"/>
              </a:ext>
            </a:extLst>
          </p:cNvPr>
          <p:cNvSpPr txBox="1"/>
          <p:nvPr/>
        </p:nvSpPr>
        <p:spPr>
          <a:xfrm>
            <a:off x="2171976" y="1690062"/>
            <a:ext cx="8001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Must hold a Level III certification to take the Level IV exam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11,000 hours, or 5.5 years total of surveying experience required.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Field Track: 7000 hours (3.5 years) Level II &amp; III experience plus 4000 hours (2.0 years) as a party chief required.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Office Track: 7000 hours (3.5 years) Level II &amp; III experience plus 4000 hours (2.0 years) as a chief computer operator required.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(Up to 2750 hours can be education = 3.66 years, full-time with a minimum of 12 credit hours per term – 88 credit hours)</a:t>
            </a:r>
          </a:p>
        </p:txBody>
      </p:sp>
    </p:spTree>
    <p:extLst>
      <p:ext uri="{BB962C8B-B14F-4D97-AF65-F5344CB8AC3E}">
        <p14:creationId xmlns:p14="http://schemas.microsoft.com/office/powerpoint/2010/main" val="347048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C64CB08F-C3BD-4E43-AD15-33EFC40C0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4" y="733425"/>
            <a:ext cx="10693662" cy="5391150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A87302A0-0ECF-43A3-BE19-6AD50BFA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10575170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634FC-E738-4D15-838E-6F0DD7B057BD}"/>
              </a:ext>
            </a:extLst>
          </p:cNvPr>
          <p:cNvSpPr txBox="1"/>
          <p:nvPr/>
        </p:nvSpPr>
        <p:spPr>
          <a:xfrm>
            <a:off x="9633855" y="4990954"/>
            <a:ext cx="1872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Technician Certification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9C0CF-9F17-44D5-BB0E-1EF83E06E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019857"/>
            <a:ext cx="1764039" cy="9541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03E96D-514A-49F6-ACF5-956674CA3B4F}"/>
              </a:ext>
            </a:extLst>
          </p:cNvPr>
          <p:cNvSpPr txBox="1"/>
          <p:nvPr/>
        </p:nvSpPr>
        <p:spPr>
          <a:xfrm>
            <a:off x="4146469" y="799816"/>
            <a:ext cx="38990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4000" b="1" i="0" cap="all">
                <a:solidFill>
                  <a:srgbClr val="00AEEF"/>
                </a:solidFill>
                <a:effectLst/>
                <a:latin typeface="Open Sans" panose="020B0606030504020204" pitchFamily="34" charset="0"/>
              </a:rPr>
              <a:t>Level IV exam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6F2314-2AB3-443B-B592-58FD25C23B3B}"/>
              </a:ext>
            </a:extLst>
          </p:cNvPr>
          <p:cNvSpPr txBox="1"/>
          <p:nvPr/>
        </p:nvSpPr>
        <p:spPr>
          <a:xfrm>
            <a:off x="2876683" y="1507702"/>
            <a:ext cx="643862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One Question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 Formal Technical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Two months to complete and return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Typed, complete with research and supporting documentation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Affidavit that the exam was completed by examinee</a:t>
            </a:r>
          </a:p>
        </p:txBody>
      </p:sp>
    </p:spTree>
    <p:extLst>
      <p:ext uri="{BB962C8B-B14F-4D97-AF65-F5344CB8AC3E}">
        <p14:creationId xmlns:p14="http://schemas.microsoft.com/office/powerpoint/2010/main" val="426525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C64CB08F-C3BD-4E43-AD15-33EFC40C0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4" y="733425"/>
            <a:ext cx="10693662" cy="5391150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A87302A0-0ECF-43A3-BE19-6AD50BFA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10575170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634FC-E738-4D15-838E-6F0DD7B057BD}"/>
              </a:ext>
            </a:extLst>
          </p:cNvPr>
          <p:cNvSpPr txBox="1"/>
          <p:nvPr/>
        </p:nvSpPr>
        <p:spPr>
          <a:xfrm>
            <a:off x="9633855" y="4990954"/>
            <a:ext cx="1872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Technician Certification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9C0CF-9F17-44D5-BB0E-1EF83E06E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019857"/>
            <a:ext cx="1764039" cy="9541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03E96D-514A-49F6-ACF5-956674CA3B4F}"/>
              </a:ext>
            </a:extLst>
          </p:cNvPr>
          <p:cNvSpPr txBox="1"/>
          <p:nvPr/>
        </p:nvSpPr>
        <p:spPr>
          <a:xfrm>
            <a:off x="2479482" y="799816"/>
            <a:ext cx="72330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4000" b="1" i="0" cap="all">
                <a:solidFill>
                  <a:srgbClr val="00AEEF"/>
                </a:solidFill>
                <a:effectLst/>
                <a:latin typeface="Open Sans" panose="020B0606030504020204" pitchFamily="34" charset="0"/>
              </a:rPr>
              <a:t>Testing Locations/Dates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6F2314-2AB3-443B-B592-58FD25C23B3B}"/>
              </a:ext>
            </a:extLst>
          </p:cNvPr>
          <p:cNvSpPr txBox="1"/>
          <p:nvPr/>
        </p:nvSpPr>
        <p:spPr>
          <a:xfrm>
            <a:off x="823382" y="1551583"/>
            <a:ext cx="1038890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Currently tests are offered via special test sites across the country and online at arranged test sites with approved Proctors.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Tests are given four times a year in quarterly cycles.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It is also possible for college programs and professional organizations to arrange for special testing centers for groups. Special discounts apply to groups of 10 or more.</a:t>
            </a:r>
          </a:p>
          <a:p>
            <a:pPr algn="just"/>
            <a:endParaRPr lang="en-US" sz="2400">
              <a:solidFill>
                <a:schemeClr val="bg1"/>
              </a:solidFill>
            </a:endParaRPr>
          </a:p>
          <a:p>
            <a:pPr algn="ctr"/>
            <a:r>
              <a:rPr lang="en-US" sz="2400">
                <a:solidFill>
                  <a:schemeClr val="bg1"/>
                </a:solidFill>
              </a:rPr>
              <a:t>Visit www.cstnsps.com for current online testing schedule.</a:t>
            </a:r>
          </a:p>
        </p:txBody>
      </p:sp>
    </p:spTree>
    <p:extLst>
      <p:ext uri="{BB962C8B-B14F-4D97-AF65-F5344CB8AC3E}">
        <p14:creationId xmlns:p14="http://schemas.microsoft.com/office/powerpoint/2010/main" val="70966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C64CB08F-C3BD-4E43-AD15-33EFC40C0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4" y="733425"/>
            <a:ext cx="10693662" cy="5391150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A87302A0-0ECF-43A3-BE19-6AD50BFA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10575170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634FC-E738-4D15-838E-6F0DD7B057BD}"/>
              </a:ext>
            </a:extLst>
          </p:cNvPr>
          <p:cNvSpPr txBox="1"/>
          <p:nvPr/>
        </p:nvSpPr>
        <p:spPr>
          <a:xfrm>
            <a:off x="9633855" y="4990954"/>
            <a:ext cx="1872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Technician Certification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9C0CF-9F17-44D5-BB0E-1EF83E06E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019857"/>
            <a:ext cx="1764039" cy="9541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03E96D-514A-49F6-ACF5-956674CA3B4F}"/>
              </a:ext>
            </a:extLst>
          </p:cNvPr>
          <p:cNvSpPr txBox="1"/>
          <p:nvPr/>
        </p:nvSpPr>
        <p:spPr>
          <a:xfrm>
            <a:off x="1529064" y="799816"/>
            <a:ext cx="8977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4000" b="1" cap="all">
                <a:solidFill>
                  <a:srgbClr val="00AEEF"/>
                </a:solidFill>
                <a:latin typeface="Open Sans" panose="020B0606030504020204" pitchFamily="34" charset="0"/>
              </a:rPr>
              <a:t>Examination and renewal fees</a:t>
            </a:r>
            <a:endParaRPr lang="en-US" sz="4000" b="1" i="0" cap="all">
              <a:solidFill>
                <a:srgbClr val="00AEEF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6F2314-2AB3-443B-B592-58FD25C23B3B}"/>
              </a:ext>
            </a:extLst>
          </p:cNvPr>
          <p:cNvSpPr txBox="1"/>
          <p:nvPr/>
        </p:nvSpPr>
        <p:spPr>
          <a:xfrm>
            <a:off x="2476500" y="1507702"/>
            <a:ext cx="7239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u="sng">
                <a:solidFill>
                  <a:schemeClr val="bg1"/>
                </a:solidFill>
              </a:rPr>
              <a:t>All Test Levels</a:t>
            </a:r>
            <a:r>
              <a:rPr lang="en-US" sz="2400">
                <a:solidFill>
                  <a:schemeClr val="bg1"/>
                </a:solidFill>
              </a:rPr>
              <a:t>					</a:t>
            </a:r>
            <a:r>
              <a:rPr lang="en-US" sz="2400" u="sng">
                <a:solidFill>
                  <a:schemeClr val="bg1"/>
                </a:solidFill>
              </a:rPr>
              <a:t>Examination Fee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Student/Military					$120.00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Individual							$180.00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Annual Certification Renewal Fee - $40.00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Required for advancement in the CST Program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After three years of non-renewal, you MUST re-test to become certified again</a:t>
            </a:r>
          </a:p>
          <a:p>
            <a:pPr algn="just"/>
            <a:endParaRPr lang="en-US" sz="2400">
              <a:solidFill>
                <a:schemeClr val="bg1"/>
              </a:solidFill>
            </a:endParaRPr>
          </a:p>
          <a:p>
            <a:pPr algn="ctr"/>
            <a:r>
              <a:rPr lang="en-US" sz="2400">
                <a:solidFill>
                  <a:schemeClr val="bg1"/>
                </a:solidFill>
              </a:rPr>
              <a:t>Prices subject to change. </a:t>
            </a:r>
          </a:p>
          <a:p>
            <a:pPr algn="ctr"/>
            <a:r>
              <a:rPr lang="en-US" sz="2400">
                <a:solidFill>
                  <a:schemeClr val="bg1"/>
                </a:solidFill>
              </a:rPr>
              <a:t>Check www.cstnsps.com for updates</a:t>
            </a:r>
          </a:p>
        </p:txBody>
      </p:sp>
    </p:spTree>
    <p:extLst>
      <p:ext uri="{BB962C8B-B14F-4D97-AF65-F5344CB8AC3E}">
        <p14:creationId xmlns:p14="http://schemas.microsoft.com/office/powerpoint/2010/main" val="17080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C64CB08F-C3BD-4E43-AD15-33EFC40C0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4" y="733425"/>
            <a:ext cx="10693662" cy="5391150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A87302A0-0ECF-43A3-BE19-6AD50BFA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10575170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634FC-E738-4D15-838E-6F0DD7B057BD}"/>
              </a:ext>
            </a:extLst>
          </p:cNvPr>
          <p:cNvSpPr txBox="1"/>
          <p:nvPr/>
        </p:nvSpPr>
        <p:spPr>
          <a:xfrm>
            <a:off x="9633855" y="4990954"/>
            <a:ext cx="1872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Technician Certification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9C0CF-9F17-44D5-BB0E-1EF83E06E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019857"/>
            <a:ext cx="1764039" cy="9541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03E96D-514A-49F6-ACF5-956674CA3B4F}"/>
              </a:ext>
            </a:extLst>
          </p:cNvPr>
          <p:cNvSpPr txBox="1"/>
          <p:nvPr/>
        </p:nvSpPr>
        <p:spPr>
          <a:xfrm>
            <a:off x="2479482" y="799816"/>
            <a:ext cx="72330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4000" b="1" i="0" cap="all">
                <a:solidFill>
                  <a:srgbClr val="00AEEF"/>
                </a:solidFill>
                <a:effectLst/>
                <a:latin typeface="Open Sans" panose="020B0606030504020204" pitchFamily="34" charset="0"/>
              </a:rPr>
              <a:t>Examination 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6F2314-2AB3-443B-B592-58FD25C23B3B}"/>
              </a:ext>
            </a:extLst>
          </p:cNvPr>
          <p:cNvSpPr txBox="1"/>
          <p:nvPr/>
        </p:nvSpPr>
        <p:spPr>
          <a:xfrm>
            <a:off x="880534" y="1475045"/>
            <a:ext cx="571893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</a:rPr>
              <a:t>		</a:t>
            </a:r>
            <a:r>
              <a:rPr lang="en-US" sz="2400" u="sng">
                <a:solidFill>
                  <a:schemeClr val="bg1"/>
                </a:solidFill>
              </a:rPr>
              <a:t>Graded in Four Cycles</a:t>
            </a:r>
          </a:p>
          <a:p>
            <a:pPr algn="just"/>
            <a:r>
              <a:rPr lang="en-US" sz="2400">
                <a:solidFill>
                  <a:schemeClr val="bg1"/>
                </a:solidFill>
              </a:rPr>
              <a:t>							Test Results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Cycle 1 (J F M)		end of May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Cycle 2 (A M J)		end of August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Cycle 3 (J A S)	 	end of October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Cycle 4 (O N D)		end of February</a:t>
            </a:r>
          </a:p>
          <a:p>
            <a:pPr algn="just"/>
            <a:endParaRPr lang="en-US" sz="2400">
              <a:solidFill>
                <a:schemeClr val="bg1"/>
              </a:solidFill>
            </a:endParaRPr>
          </a:p>
          <a:p>
            <a:pPr algn="just"/>
            <a:r>
              <a:rPr lang="en-US" sz="2400">
                <a:solidFill>
                  <a:schemeClr val="bg1"/>
                </a:solidFill>
              </a:rPr>
              <a:t>Online results are given immediately at the completion of the exam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E8D384-D936-4F16-BFCF-13F69D155903}"/>
              </a:ext>
            </a:extLst>
          </p:cNvPr>
          <p:cNvSpPr txBox="1"/>
          <p:nvPr/>
        </p:nvSpPr>
        <p:spPr>
          <a:xfrm>
            <a:off x="6709533" y="1475045"/>
            <a:ext cx="456806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Normal passing score   70%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After failure three times, proof of appropriate continuing education required prior to fourth attempt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Or you can step down one level and re-test</a:t>
            </a:r>
          </a:p>
        </p:txBody>
      </p:sp>
    </p:spTree>
    <p:extLst>
      <p:ext uri="{BB962C8B-B14F-4D97-AF65-F5344CB8AC3E}">
        <p14:creationId xmlns:p14="http://schemas.microsoft.com/office/powerpoint/2010/main" val="75807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C64CB08F-C3BD-4E43-AD15-33EFC40C0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4" y="733425"/>
            <a:ext cx="10693662" cy="5391150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A87302A0-0ECF-43A3-BE19-6AD50BFA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10575170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634FC-E738-4D15-838E-6F0DD7B057BD}"/>
              </a:ext>
            </a:extLst>
          </p:cNvPr>
          <p:cNvSpPr txBox="1"/>
          <p:nvPr/>
        </p:nvSpPr>
        <p:spPr>
          <a:xfrm>
            <a:off x="9633855" y="4990954"/>
            <a:ext cx="1872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Technician Certification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9C0CF-9F17-44D5-BB0E-1EF83E06E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019857"/>
            <a:ext cx="1764039" cy="954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40C478-A0C8-4A76-B050-FD18ECCC7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324" y="1091101"/>
            <a:ext cx="8495351" cy="377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1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C64CB08F-C3BD-4E43-AD15-33EFC40C0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4" y="733425"/>
            <a:ext cx="10693662" cy="5391150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A87302A0-0ECF-43A3-BE19-6AD50BFA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10575170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634FC-E738-4D15-838E-6F0DD7B057BD}"/>
              </a:ext>
            </a:extLst>
          </p:cNvPr>
          <p:cNvSpPr txBox="1"/>
          <p:nvPr/>
        </p:nvSpPr>
        <p:spPr>
          <a:xfrm>
            <a:off x="9633855" y="4990954"/>
            <a:ext cx="1872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Technician Certification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9C0CF-9F17-44D5-BB0E-1EF83E06E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019857"/>
            <a:ext cx="1764039" cy="9541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594DEF-9BA8-41AD-8DD1-878869224484}"/>
              </a:ext>
            </a:extLst>
          </p:cNvPr>
          <p:cNvSpPr txBox="1"/>
          <p:nvPr/>
        </p:nvSpPr>
        <p:spPr>
          <a:xfrm>
            <a:off x="2479482" y="799816"/>
            <a:ext cx="72330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4000" b="1" cap="all">
                <a:solidFill>
                  <a:srgbClr val="00AEEF"/>
                </a:solidFill>
                <a:latin typeface="Open Sans" panose="020B0606030504020204" pitchFamily="34" charset="0"/>
              </a:rPr>
              <a:t>For more information:</a:t>
            </a:r>
            <a:endParaRPr lang="en-US" sz="4000" b="1" i="0" cap="all">
              <a:solidFill>
                <a:srgbClr val="00AEEF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348F8B-7896-4FE5-BC69-6F37030E3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695" y="1439296"/>
            <a:ext cx="8660597" cy="31013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B8A3B1-E3E3-497B-8BF2-166070F9ED86}"/>
              </a:ext>
            </a:extLst>
          </p:cNvPr>
          <p:cNvSpPr txBox="1"/>
          <p:nvPr/>
        </p:nvSpPr>
        <p:spPr>
          <a:xfrm>
            <a:off x="3124189" y="4694762"/>
            <a:ext cx="59436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21 Byte Court Suite H, Frederick, MD 21702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Phone: 240-439-4615• Fax: 240-439-4952 </a:t>
            </a:r>
            <a:r>
              <a:rPr lang="en-US" dirty="0">
                <a:solidFill>
                  <a:schemeClr val="bg1"/>
                </a:solidFill>
                <a:hlinkClick r:id="rId5"/>
              </a:rPr>
              <a:t>cstinformation@nsps.us.com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cstnsps.com/contact</a:t>
            </a:r>
          </a:p>
        </p:txBody>
      </p:sp>
    </p:spTree>
    <p:extLst>
      <p:ext uri="{BB962C8B-B14F-4D97-AF65-F5344CB8AC3E}">
        <p14:creationId xmlns:p14="http://schemas.microsoft.com/office/powerpoint/2010/main" val="73825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C64CB08F-C3BD-4E43-AD15-33EFC40C0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4" y="733425"/>
            <a:ext cx="10693662" cy="5391150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A87302A0-0ECF-43A3-BE19-6AD50BFA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10575170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634FC-E738-4D15-838E-6F0DD7B057BD}"/>
              </a:ext>
            </a:extLst>
          </p:cNvPr>
          <p:cNvSpPr txBox="1"/>
          <p:nvPr/>
        </p:nvSpPr>
        <p:spPr>
          <a:xfrm>
            <a:off x="9633855" y="4990954"/>
            <a:ext cx="1872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Technician Certification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9C0CF-9F17-44D5-BB0E-1EF83E06E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019857"/>
            <a:ext cx="1764039" cy="9541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27F413-4FB6-4D50-8443-8EB28444CB19}"/>
              </a:ext>
            </a:extLst>
          </p:cNvPr>
          <p:cNvSpPr/>
          <p:nvPr/>
        </p:nvSpPr>
        <p:spPr>
          <a:xfrm>
            <a:off x="2133600" y="1332699"/>
            <a:ext cx="821748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The Certified Survey Technician program (CST) is a comprehensive national certification program for survey technicians and is sponsored by the National Society of Professional Surveyors. </a:t>
            </a:r>
          </a:p>
        </p:txBody>
      </p:sp>
    </p:spTree>
    <p:extLst>
      <p:ext uri="{BB962C8B-B14F-4D97-AF65-F5344CB8AC3E}">
        <p14:creationId xmlns:p14="http://schemas.microsoft.com/office/powerpoint/2010/main" val="416291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C64CB08F-C3BD-4E43-AD15-33EFC40C0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4" y="733425"/>
            <a:ext cx="10693662" cy="5391150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A87302A0-0ECF-43A3-BE19-6AD50BFA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10575170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634FC-E738-4D15-838E-6F0DD7B057BD}"/>
              </a:ext>
            </a:extLst>
          </p:cNvPr>
          <p:cNvSpPr txBox="1"/>
          <p:nvPr/>
        </p:nvSpPr>
        <p:spPr>
          <a:xfrm>
            <a:off x="9633855" y="4990954"/>
            <a:ext cx="1872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Technician Certification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9C0CF-9F17-44D5-BB0E-1EF83E06E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019857"/>
            <a:ext cx="1764039" cy="9541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22DDC4-EA0D-425B-8FA8-4FA92025CC1F}"/>
              </a:ext>
            </a:extLst>
          </p:cNvPr>
          <p:cNvSpPr txBox="1"/>
          <p:nvPr/>
        </p:nvSpPr>
        <p:spPr>
          <a:xfrm>
            <a:off x="3048000" y="1848159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Four levels of certification are offered in two primary tracks – field and office. Certification is by examination, which must be monitored by an approved Proctor.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1F2875-DEF0-40EE-A336-C961361465AF}"/>
              </a:ext>
            </a:extLst>
          </p:cNvPr>
          <p:cNvSpPr txBox="1"/>
          <p:nvPr/>
        </p:nvSpPr>
        <p:spPr>
          <a:xfrm>
            <a:off x="2286000" y="1031314"/>
            <a:ext cx="762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4000" b="1" i="0" cap="all">
                <a:solidFill>
                  <a:srgbClr val="00AEEF"/>
                </a:solidFill>
                <a:effectLst/>
                <a:latin typeface="Open Sans" panose="020B0606030504020204" pitchFamily="34" charset="0"/>
              </a:rPr>
              <a:t>WHAT IS THE CST PROGRAM?</a:t>
            </a:r>
          </a:p>
        </p:txBody>
      </p:sp>
    </p:spTree>
    <p:extLst>
      <p:ext uri="{BB962C8B-B14F-4D97-AF65-F5344CB8AC3E}">
        <p14:creationId xmlns:p14="http://schemas.microsoft.com/office/powerpoint/2010/main" val="423588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C64CB08F-C3BD-4E43-AD15-33EFC40C0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4" y="733425"/>
            <a:ext cx="10693662" cy="5391150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A87302A0-0ECF-43A3-BE19-6AD50BFA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10575170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634FC-E738-4D15-838E-6F0DD7B057BD}"/>
              </a:ext>
            </a:extLst>
          </p:cNvPr>
          <p:cNvSpPr txBox="1"/>
          <p:nvPr/>
        </p:nvSpPr>
        <p:spPr>
          <a:xfrm>
            <a:off x="9633855" y="4990954"/>
            <a:ext cx="1872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Technician Certification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9C0CF-9F17-44D5-BB0E-1EF83E06E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019857"/>
            <a:ext cx="1764039" cy="9541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22DDC4-EA0D-425B-8FA8-4FA92025CC1F}"/>
              </a:ext>
            </a:extLst>
          </p:cNvPr>
          <p:cNvSpPr txBox="1"/>
          <p:nvPr/>
        </p:nvSpPr>
        <p:spPr>
          <a:xfrm>
            <a:off x="2739399" y="1856034"/>
            <a:ext cx="67056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Certified Survey Technician Board administers the program, which is intended to gauge technical capabilities and general knowledge of workplace safety and procedures.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1F2875-DEF0-40EE-A336-C961361465AF}"/>
              </a:ext>
            </a:extLst>
          </p:cNvPr>
          <p:cNvSpPr txBox="1"/>
          <p:nvPr/>
        </p:nvSpPr>
        <p:spPr>
          <a:xfrm>
            <a:off x="2286000" y="1031314"/>
            <a:ext cx="762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4000" b="1" i="0" cap="all">
                <a:solidFill>
                  <a:srgbClr val="00AEEF"/>
                </a:solidFill>
                <a:effectLst/>
                <a:latin typeface="Open Sans" panose="020B0606030504020204" pitchFamily="34" charset="0"/>
              </a:rPr>
              <a:t>WHAT IS THE CST PROGRAM?</a:t>
            </a:r>
          </a:p>
        </p:txBody>
      </p:sp>
    </p:spTree>
    <p:extLst>
      <p:ext uri="{BB962C8B-B14F-4D97-AF65-F5344CB8AC3E}">
        <p14:creationId xmlns:p14="http://schemas.microsoft.com/office/powerpoint/2010/main" val="117048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C64CB08F-C3BD-4E43-AD15-33EFC40C0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4" y="733425"/>
            <a:ext cx="10693662" cy="5391150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A87302A0-0ECF-43A3-BE19-6AD50BFA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10575170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634FC-E738-4D15-838E-6F0DD7B057BD}"/>
              </a:ext>
            </a:extLst>
          </p:cNvPr>
          <p:cNvSpPr txBox="1"/>
          <p:nvPr/>
        </p:nvSpPr>
        <p:spPr>
          <a:xfrm>
            <a:off x="9633855" y="4990954"/>
            <a:ext cx="1872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Technician Certification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9C0CF-9F17-44D5-BB0E-1EF83E06E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019857"/>
            <a:ext cx="1764039" cy="9541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82C466-DEA3-473C-AFAA-AC599795AD47}"/>
              </a:ext>
            </a:extLst>
          </p:cNvPr>
          <p:cNvSpPr txBox="1"/>
          <p:nvPr/>
        </p:nvSpPr>
        <p:spPr>
          <a:xfrm>
            <a:off x="3301258" y="1062806"/>
            <a:ext cx="55894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4000" b="1" i="0" cap="all">
                <a:solidFill>
                  <a:srgbClr val="00AEEF"/>
                </a:solidFill>
                <a:effectLst/>
                <a:latin typeface="Open Sans" panose="020B0606030504020204" pitchFamily="34" charset="0"/>
              </a:rPr>
              <a:t>CST BOARD MISSION: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608297-144C-488E-95A4-FCD8D9BB1D9B}"/>
              </a:ext>
            </a:extLst>
          </p:cNvPr>
          <p:cNvSpPr txBox="1"/>
          <p:nvPr/>
        </p:nvSpPr>
        <p:spPr>
          <a:xfrm>
            <a:off x="3543300" y="1837084"/>
            <a:ext cx="51054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</a:rPr>
              <a:t>To promote and recognize the importance of technicians to the surveying and mapping profession.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</a:rPr>
              <a:t>To encourage and support the development of competent technicians.</a:t>
            </a:r>
          </a:p>
        </p:txBody>
      </p:sp>
    </p:spTree>
    <p:extLst>
      <p:ext uri="{BB962C8B-B14F-4D97-AF65-F5344CB8AC3E}">
        <p14:creationId xmlns:p14="http://schemas.microsoft.com/office/powerpoint/2010/main" val="232502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C64CB08F-C3BD-4E43-AD15-33EFC40C0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4" y="733425"/>
            <a:ext cx="10693662" cy="5391150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A87302A0-0ECF-43A3-BE19-6AD50BFA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10575170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634FC-E738-4D15-838E-6F0DD7B057BD}"/>
              </a:ext>
            </a:extLst>
          </p:cNvPr>
          <p:cNvSpPr txBox="1"/>
          <p:nvPr/>
        </p:nvSpPr>
        <p:spPr>
          <a:xfrm>
            <a:off x="9633855" y="4990954"/>
            <a:ext cx="1872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Technician Certification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9C0CF-9F17-44D5-BB0E-1EF83E06E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019857"/>
            <a:ext cx="1764039" cy="9541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82C466-DEA3-473C-AFAA-AC599795AD47}"/>
              </a:ext>
            </a:extLst>
          </p:cNvPr>
          <p:cNvSpPr txBox="1"/>
          <p:nvPr/>
        </p:nvSpPr>
        <p:spPr>
          <a:xfrm>
            <a:off x="2993572" y="1062807"/>
            <a:ext cx="62048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4000" b="1" i="0" cap="all">
                <a:solidFill>
                  <a:srgbClr val="00AEEF"/>
                </a:solidFill>
                <a:effectLst/>
                <a:latin typeface="Open Sans" panose="020B0606030504020204" pitchFamily="34" charset="0"/>
              </a:rPr>
              <a:t>CST </a:t>
            </a:r>
            <a:r>
              <a:rPr lang="en-US" sz="4000" b="1" cap="all">
                <a:solidFill>
                  <a:srgbClr val="00AEEF"/>
                </a:solidFill>
                <a:latin typeface="Open Sans" panose="020B0606030504020204" pitchFamily="34" charset="0"/>
              </a:rPr>
              <a:t>PROGRAM GOALS</a:t>
            </a:r>
            <a:r>
              <a:rPr lang="en-US" sz="4000" b="1" i="0" cap="all">
                <a:solidFill>
                  <a:srgbClr val="00AEEF"/>
                </a:solidFill>
                <a:effectLst/>
                <a:latin typeface="Open Sans" panose="020B060603050402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608297-144C-488E-95A4-FCD8D9BB1D9B}"/>
              </a:ext>
            </a:extLst>
          </p:cNvPr>
          <p:cNvSpPr txBox="1"/>
          <p:nvPr/>
        </p:nvSpPr>
        <p:spPr>
          <a:xfrm>
            <a:off x="914400" y="1746150"/>
            <a:ext cx="495300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spcAft>
                <a:spcPct val="0"/>
              </a:spcAft>
              <a:buSzTx/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Recognize the important contribution that technicians provide to the surveying and mapping profession.</a:t>
            </a:r>
          </a:p>
          <a:p>
            <a:pPr eaLnBrk="1" hangingPunct="1">
              <a:spcAft>
                <a:spcPct val="0"/>
              </a:spcAft>
              <a:buSzTx/>
              <a:buFont typeface="Wingdings" panose="05000000000000000000" pitchFamily="2" charset="2"/>
              <a:buChar char="Ø"/>
            </a:pPr>
            <a:endParaRPr lang="en-US" altLang="en-US" sz="240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eaLnBrk="1" hangingPunct="1">
              <a:spcAft>
                <a:spcPct val="0"/>
              </a:spcAft>
              <a:buSzTx/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Provide credentials to technicians for career advancement.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D19516-79B2-46DE-90F6-E871D7644C0B}"/>
              </a:ext>
            </a:extLst>
          </p:cNvPr>
          <p:cNvSpPr txBox="1"/>
          <p:nvPr/>
        </p:nvSpPr>
        <p:spPr>
          <a:xfrm>
            <a:off x="6324597" y="1746150"/>
            <a:ext cx="495300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spcAft>
                <a:spcPct val="0"/>
              </a:spcAft>
              <a:buSzTx/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Identify those technicians who have achieved specific technical competencies.</a:t>
            </a:r>
          </a:p>
          <a:p>
            <a:pPr algn="just" eaLnBrk="1" hangingPunct="1"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</a:pPr>
            <a:endParaRPr lang="en-US" altLang="en-US" sz="240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 eaLnBrk="1" hangingPunct="1">
              <a:spcAft>
                <a:spcPct val="0"/>
              </a:spcAft>
              <a:buSzTx/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Provide employers with a way to evaluate applicants and an opportunity to promote the quality of their technical staff.</a:t>
            </a:r>
          </a:p>
        </p:txBody>
      </p:sp>
    </p:spTree>
    <p:extLst>
      <p:ext uri="{BB962C8B-B14F-4D97-AF65-F5344CB8AC3E}">
        <p14:creationId xmlns:p14="http://schemas.microsoft.com/office/powerpoint/2010/main" val="404459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C64CB08F-C3BD-4E43-AD15-33EFC40C0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4" y="733425"/>
            <a:ext cx="10693662" cy="5391150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A87302A0-0ECF-43A3-BE19-6AD50BFA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10575170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634FC-E738-4D15-838E-6F0DD7B057BD}"/>
              </a:ext>
            </a:extLst>
          </p:cNvPr>
          <p:cNvSpPr txBox="1"/>
          <p:nvPr/>
        </p:nvSpPr>
        <p:spPr>
          <a:xfrm>
            <a:off x="9633855" y="4990954"/>
            <a:ext cx="1872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Technician Certification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9C0CF-9F17-44D5-BB0E-1EF83E06E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019857"/>
            <a:ext cx="1764039" cy="9541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82C466-DEA3-473C-AFAA-AC599795AD47}"/>
              </a:ext>
            </a:extLst>
          </p:cNvPr>
          <p:cNvSpPr txBox="1"/>
          <p:nvPr/>
        </p:nvSpPr>
        <p:spPr>
          <a:xfrm>
            <a:off x="3630714" y="1024526"/>
            <a:ext cx="49305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4000" b="1" i="0" cap="all">
                <a:solidFill>
                  <a:srgbClr val="00AEEF"/>
                </a:solidFill>
                <a:effectLst/>
                <a:latin typeface="Open Sans" panose="020B0606030504020204" pitchFamily="34" charset="0"/>
              </a:rPr>
              <a:t>CST TRACK CHART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09D5A1-EDA1-4F75-91F7-0253F828C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354" y="1957120"/>
            <a:ext cx="5639289" cy="38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8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181DB2F5EAC84E8F3EDE435E30D746" ma:contentTypeVersion="17" ma:contentTypeDescription="Create a new document." ma:contentTypeScope="" ma:versionID="b5f1c5857f8e3f7d4bebf9b3030f6dba">
  <xsd:schema xmlns:xsd="http://www.w3.org/2001/XMLSchema" xmlns:xs="http://www.w3.org/2001/XMLSchema" xmlns:p="http://schemas.microsoft.com/office/2006/metadata/properties" xmlns:ns2="780ced7e-ad8c-48c6-b98f-27906edbeed0" xmlns:ns3="c4ccc7b6-53c3-4c38-a551-42a1787a0cd8" targetNamespace="http://schemas.microsoft.com/office/2006/metadata/properties" ma:root="true" ma:fieldsID="84cf79d58f505deef4b83458656ad380" ns2:_="" ns3:_="">
    <xsd:import namespace="780ced7e-ad8c-48c6-b98f-27906edbeed0"/>
    <xsd:import namespace="c4ccc7b6-53c3-4c38-a551-42a1787a0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0ced7e-ad8c-48c6-b98f-27906edbee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95160b9-b41b-4c37-9e8b-a1a20b00ff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ccc7b6-53c3-4c38-a551-42a1787a0cd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7f3f7f-8a03-4ca0-80d8-3bf128108675}" ma:internalName="TaxCatchAll" ma:showField="CatchAllData" ma:web="c4ccc7b6-53c3-4c38-a551-42a1787a0c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0ced7e-ad8c-48c6-b98f-27906edbeed0">
      <Terms xmlns="http://schemas.microsoft.com/office/infopath/2007/PartnerControls"/>
    </lcf76f155ced4ddcb4097134ff3c332f>
    <TaxCatchAll xmlns="c4ccc7b6-53c3-4c38-a551-42a1787a0cd8" xsi:nil="true"/>
  </documentManagement>
</p:properties>
</file>

<file path=customXml/itemProps1.xml><?xml version="1.0" encoding="utf-8"?>
<ds:datastoreItem xmlns:ds="http://schemas.openxmlformats.org/officeDocument/2006/customXml" ds:itemID="{D702407F-9E1C-42A9-B353-A7A378EAC5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0ced7e-ad8c-48c6-b98f-27906edbeed0"/>
    <ds:schemaRef ds:uri="c4ccc7b6-53c3-4c38-a551-42a1787a0c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1D7909-43E6-42F2-AE1C-B6347B1460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335FD9-C423-4B2B-B724-8049741BD195}">
  <ds:schemaRefs>
    <ds:schemaRef ds:uri="http://schemas.microsoft.com/office/2006/metadata/properties"/>
    <ds:schemaRef ds:uri="http://schemas.microsoft.com/office/infopath/2007/PartnerControls"/>
    <ds:schemaRef ds:uri="780ced7e-ad8c-48c6-b98f-27906edbeed0"/>
    <ds:schemaRef ds:uri="c4ccc7b6-53c3-4c38-a551-42a1787a0cd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2329</Words>
  <Application>Microsoft Office PowerPoint</Application>
  <PresentationFormat>Widescreen</PresentationFormat>
  <Paragraphs>262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Bookman Old Style</vt:lpstr>
      <vt:lpstr>Calibri</vt:lpstr>
      <vt:lpstr>Open Sans</vt:lpstr>
      <vt:lpstr>Rockwell</vt:lpstr>
      <vt:lpstr>Verdana</vt:lpstr>
      <vt:lpstr>Wingdings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Burch</dc:creator>
  <cp:lastModifiedBy>Trish Milburn</cp:lastModifiedBy>
  <cp:revision>2</cp:revision>
  <dcterms:created xsi:type="dcterms:W3CDTF">2020-02-06T03:51:36Z</dcterms:created>
  <dcterms:modified xsi:type="dcterms:W3CDTF">2023-08-22T14:41:13Z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0x01010070181DB2F5EAC84E8F3EDE435E30D746</vt:lpwstr>
  </property>
  <property fmtid="{D5CDD505-2E9C-101B-9397-08002B2CF9AE}" pid="3" name="MediaServiceImageTags">
    <vt:lpwstr/>
  </property>
</Properties>
</file>